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40"/>
  </p:notesMasterIdLst>
  <p:sldIdLst>
    <p:sldId id="692" r:id="rId5"/>
    <p:sldId id="693" r:id="rId6"/>
    <p:sldId id="415" r:id="rId7"/>
    <p:sldId id="563" r:id="rId8"/>
    <p:sldId id="525" r:id="rId9"/>
    <p:sldId id="526" r:id="rId10"/>
    <p:sldId id="627" r:id="rId11"/>
    <p:sldId id="521" r:id="rId12"/>
    <p:sldId id="569" r:id="rId13"/>
    <p:sldId id="642" r:id="rId14"/>
    <p:sldId id="389" r:id="rId15"/>
    <p:sldId id="390" r:id="rId16"/>
    <p:sldId id="392" r:id="rId17"/>
    <p:sldId id="566" r:id="rId18"/>
    <p:sldId id="437" r:id="rId19"/>
    <p:sldId id="561" r:id="rId20"/>
    <p:sldId id="593" r:id="rId21"/>
    <p:sldId id="530" r:id="rId22"/>
    <p:sldId id="531" r:id="rId23"/>
    <p:sldId id="533" r:id="rId24"/>
    <p:sldId id="564" r:id="rId25"/>
    <p:sldId id="643" r:id="rId26"/>
    <p:sldId id="554" r:id="rId27"/>
    <p:sldId id="555" r:id="rId28"/>
    <p:sldId id="537" r:id="rId29"/>
    <p:sldId id="556" r:id="rId30"/>
    <p:sldId id="557" r:id="rId31"/>
    <p:sldId id="558" r:id="rId32"/>
    <p:sldId id="592" r:id="rId33"/>
    <p:sldId id="559" r:id="rId34"/>
    <p:sldId id="568" r:id="rId35"/>
    <p:sldId id="567" r:id="rId36"/>
    <p:sldId id="408" r:id="rId37"/>
    <p:sldId id="410" r:id="rId38"/>
    <p:sldId id="464" r:id="rId39"/>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4D4D"/>
    <a:srgbClr val="C7000B"/>
    <a:srgbClr val="990000"/>
    <a:srgbClr val="FF00FF"/>
    <a:srgbClr val="FF0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83241" autoAdjust="0"/>
  </p:normalViewPr>
  <p:slideViewPr>
    <p:cSldViewPr snapToGrid="0">
      <p:cViewPr varScale="1">
        <p:scale>
          <a:sx n="87" d="100"/>
          <a:sy n="87" d="100"/>
        </p:scale>
        <p:origin x="614" y="67"/>
      </p:cViewPr>
      <p:guideLst>
        <p:guide orient="horz" pos="2041"/>
        <p:guide pos="36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5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4A0DB865-8CDC-4233-A72D-473655BC35F0}" type="slidenum">
              <a:rPr lang="en-US" altLang="zh-CN"/>
              <a:pPr>
                <a:defRPr/>
              </a:pPr>
              <a:t>‹#›</a:t>
            </a:fld>
            <a:endParaRPr lang="en-US" altLang="zh-CN"/>
          </a:p>
        </p:txBody>
      </p:sp>
    </p:spTree>
    <p:extLst>
      <p:ext uri="{BB962C8B-B14F-4D97-AF65-F5344CB8AC3E}">
        <p14:creationId xmlns:p14="http://schemas.microsoft.com/office/powerpoint/2010/main" val="3766176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dirty="0">
                <a:ea typeface="宋体" pitchFamily="2" charset="-122"/>
              </a:rPr>
              <a:t>分析过程（</a:t>
            </a:r>
            <a:r>
              <a:rPr lang="en-US" altLang="zh-CN" sz="1000" dirty="0">
                <a:ea typeface="宋体" pitchFamily="2" charset="-122"/>
              </a:rPr>
              <a:t>analysis process</a:t>
            </a:r>
            <a:r>
              <a:rPr lang="zh-CN" altLang="en-US" sz="1000" dirty="0">
                <a:ea typeface="宋体" pitchFamily="2" charset="-122"/>
              </a:rPr>
              <a:t>）一词指的是产生可报告的分析结果所需的操作步骤、材料和仪器设备。</a:t>
            </a:r>
            <a:endParaRPr lang="en-US" altLang="zh-CN" sz="1000" dirty="0">
              <a:ea typeface="宋体" pitchFamily="2" charset="-122"/>
            </a:endParaRPr>
          </a:p>
          <a:p>
            <a:pPr eaLnBrk="1" hangingPunct="1"/>
            <a:r>
              <a:rPr lang="zh-CN" altLang="en-US" sz="1000" dirty="0">
                <a:ea typeface="宋体" pitchFamily="2" charset="-122"/>
              </a:rPr>
              <a:t>分析过程包括两个部分：</a:t>
            </a:r>
            <a:r>
              <a:rPr lang="en-US" altLang="zh-CN" sz="1000" dirty="0">
                <a:ea typeface="宋体" pitchFamily="2" charset="-122"/>
              </a:rPr>
              <a:t>1</a:t>
            </a:r>
            <a:r>
              <a:rPr lang="zh-CN" altLang="en-US" sz="1000" dirty="0">
                <a:ea typeface="宋体" pitchFamily="2" charset="-122"/>
              </a:rPr>
              <a:t>、测定方法（</a:t>
            </a:r>
            <a:r>
              <a:rPr lang="en-US" altLang="zh-CN" sz="1000" dirty="0">
                <a:ea typeface="宋体" pitchFamily="2" charset="-122"/>
              </a:rPr>
              <a:t>measurement procedure</a:t>
            </a:r>
            <a:r>
              <a:rPr lang="zh-CN" altLang="en-US" sz="1000" dirty="0">
                <a:ea typeface="宋体" pitchFamily="2" charset="-122"/>
              </a:rPr>
              <a:t>），</a:t>
            </a:r>
            <a:r>
              <a:rPr lang="en-US" altLang="zh-CN" sz="1000" dirty="0">
                <a:ea typeface="宋体" pitchFamily="2" charset="-122"/>
              </a:rPr>
              <a:t>2</a:t>
            </a:r>
            <a:r>
              <a:rPr lang="zh-CN" altLang="en-US" sz="1000" dirty="0">
                <a:ea typeface="宋体" pitchFamily="2" charset="-122"/>
              </a:rPr>
              <a:t>、控制方法（</a:t>
            </a:r>
            <a:r>
              <a:rPr lang="en-US" altLang="zh-CN" sz="1000" dirty="0">
                <a:ea typeface="宋体" pitchFamily="2" charset="-122"/>
              </a:rPr>
              <a:t>control procedure</a:t>
            </a:r>
            <a:r>
              <a:rPr lang="zh-CN" altLang="en-US" sz="1000" dirty="0">
                <a:ea typeface="宋体" pitchFamily="2" charset="-122"/>
              </a:rPr>
              <a:t>）</a:t>
            </a:r>
            <a:endParaRPr lang="en-US" altLang="zh-CN" sz="1000" dirty="0">
              <a:ea typeface="宋体" pitchFamily="2" charset="-122"/>
            </a:endParaRPr>
          </a:p>
          <a:p>
            <a:pPr eaLnBrk="1" hangingPunct="1"/>
            <a:r>
              <a:rPr lang="zh-CN" altLang="en-US" sz="1000" dirty="0">
                <a:ea typeface="宋体" pitchFamily="2" charset="-122"/>
              </a:rPr>
              <a:t>测定方法指的是具体的分析步骤，即获得分析结果的试剂、仪器及逐步使用说明。</a:t>
            </a:r>
            <a:endParaRPr lang="en-US" altLang="zh-CN" sz="1000" dirty="0">
              <a:ea typeface="宋体" pitchFamily="2" charset="-122"/>
            </a:endParaRPr>
          </a:p>
          <a:p>
            <a:pPr eaLnBrk="1" hangingPunct="1"/>
            <a:r>
              <a:rPr lang="zh-CN" altLang="en-US" sz="1000" dirty="0">
                <a:ea typeface="宋体" pitchFamily="2" charset="-122"/>
              </a:rPr>
              <a:t>控制方法指的是分析过程的一部分，关注的是检验分析结果的正确性来确定它是否可靠及能否发出报告。</a:t>
            </a:r>
            <a:endParaRPr lang="en-US" altLang="zh-CN" sz="1000" dirty="0">
              <a:ea typeface="宋体" pitchFamily="2" charset="-122"/>
            </a:endParaRPr>
          </a:p>
          <a:p>
            <a:pPr eaLnBrk="1" hangingPunct="1"/>
            <a:endParaRPr lang="en-US" altLang="zh-CN" sz="1000" dirty="0">
              <a:ea typeface="宋体" pitchFamily="2" charset="-122"/>
            </a:endParaRPr>
          </a:p>
          <a:p>
            <a:pPr eaLnBrk="1" hangingPunct="1"/>
            <a:r>
              <a:rPr lang="zh-CN" altLang="en-US" sz="1000" dirty="0">
                <a:ea typeface="宋体" pitchFamily="2" charset="-122"/>
              </a:rPr>
              <a:t>埃森哈特</a:t>
            </a:r>
            <a:r>
              <a:rPr lang="en-US" altLang="zh-CN" sz="1000" dirty="0">
                <a:ea typeface="宋体" pitchFamily="2" charset="-122"/>
              </a:rPr>
              <a:t>(</a:t>
            </a:r>
            <a:r>
              <a:rPr lang="en-US" altLang="zh-CN" sz="1000" dirty="0" err="1">
                <a:ea typeface="宋体" pitchFamily="2" charset="-122"/>
              </a:rPr>
              <a:t>Eisenhart</a:t>
            </a:r>
            <a:r>
              <a:rPr lang="en-US" altLang="zh-CN" sz="1000" dirty="0">
                <a:ea typeface="宋体" pitchFamily="2" charset="-122"/>
              </a:rPr>
              <a:t>)</a:t>
            </a:r>
            <a:r>
              <a:rPr lang="zh-CN" altLang="en-US" sz="1000" dirty="0">
                <a:ea typeface="宋体" pitchFamily="2" charset="-122"/>
              </a:rPr>
              <a:t>：</a:t>
            </a:r>
            <a:r>
              <a:rPr lang="en-US" altLang="zh-CN" sz="1000" dirty="0">
                <a:ea typeface="宋体" pitchFamily="2" charset="-122"/>
              </a:rPr>
              <a:t>1963 </a:t>
            </a:r>
            <a:r>
              <a:rPr lang="zh-CN" altLang="en-US" sz="1000" dirty="0">
                <a:ea typeface="宋体" pitchFamily="2" charset="-122"/>
              </a:rPr>
              <a:t>年</a:t>
            </a:r>
            <a:r>
              <a:rPr lang="en-US" altLang="zh-CN" sz="1000" dirty="0">
                <a:ea typeface="宋体" pitchFamily="2" charset="-122"/>
              </a:rPr>
              <a:t>,</a:t>
            </a:r>
            <a:r>
              <a:rPr lang="zh-CN" altLang="en-US" sz="1000" dirty="0">
                <a:ea typeface="宋体" pitchFamily="2" charset="-122"/>
              </a:rPr>
              <a:t>美国国家标准局</a:t>
            </a:r>
            <a:r>
              <a:rPr lang="en-US" altLang="zh-CN" sz="1000" dirty="0">
                <a:ea typeface="宋体" pitchFamily="2" charset="-122"/>
              </a:rPr>
              <a:t>(NBS)</a:t>
            </a:r>
            <a:r>
              <a:rPr lang="zh-CN" altLang="en-US" sz="1000" dirty="0">
                <a:ea typeface="宋体" pitchFamily="2" charset="-122"/>
              </a:rPr>
              <a:t>的数理统计专家埃森哈特</a:t>
            </a:r>
            <a:r>
              <a:rPr lang="en-US" altLang="zh-CN" sz="1000" dirty="0">
                <a:ea typeface="宋体" pitchFamily="2" charset="-122"/>
              </a:rPr>
              <a:t>(</a:t>
            </a:r>
            <a:r>
              <a:rPr lang="en-US" altLang="zh-CN" sz="1000" dirty="0" err="1">
                <a:ea typeface="宋体" pitchFamily="2" charset="-122"/>
              </a:rPr>
              <a:t>Eisenhart</a:t>
            </a:r>
            <a:r>
              <a:rPr lang="en-US" altLang="zh-CN" sz="1000" dirty="0">
                <a:ea typeface="宋体" pitchFamily="2" charset="-122"/>
              </a:rPr>
              <a:t>)</a:t>
            </a:r>
            <a:r>
              <a:rPr lang="zh-CN" altLang="en-US" sz="1000" dirty="0">
                <a:ea typeface="宋体" pitchFamily="2" charset="-122"/>
              </a:rPr>
              <a:t>建议用 测量不确定度。 </a:t>
            </a:r>
            <a:r>
              <a:rPr lang="en-US" altLang="zh-CN" sz="1000" dirty="0">
                <a:ea typeface="宋体" pitchFamily="2" charset="-122"/>
              </a:rPr>
              <a:t>1970 </a:t>
            </a:r>
            <a:r>
              <a:rPr lang="zh-CN" altLang="en-US" sz="1000" dirty="0">
                <a:ea typeface="宋体" pitchFamily="2" charset="-122"/>
              </a:rPr>
              <a:t>年前后</a:t>
            </a:r>
            <a:r>
              <a:rPr lang="en-US" altLang="zh-CN" sz="1000" dirty="0">
                <a:ea typeface="宋体" pitchFamily="2" charset="-122"/>
              </a:rPr>
              <a:t>,</a:t>
            </a:r>
            <a:r>
              <a:rPr lang="zh-CN" altLang="en-US" sz="1000" dirty="0">
                <a:ea typeface="宋体" pitchFamily="2" charset="-122"/>
              </a:rPr>
              <a:t>一些计量学和其他领域学者</a:t>
            </a:r>
            <a:r>
              <a:rPr lang="en-US" altLang="zh-CN" sz="1000" dirty="0">
                <a:ea typeface="宋体" pitchFamily="2" charset="-122"/>
              </a:rPr>
              <a:t>,</a:t>
            </a:r>
            <a:r>
              <a:rPr lang="zh-CN" altLang="en-US" sz="1000" dirty="0">
                <a:ea typeface="宋体" pitchFamily="2" charset="-122"/>
              </a:rPr>
              <a:t>逐渐使用不确定一词。</a:t>
            </a:r>
            <a:endParaRPr lang="en-US" altLang="zh-CN" sz="1000" dirty="0">
              <a:ea typeface="宋体" pitchFamily="2" charset="-122"/>
            </a:endParaRPr>
          </a:p>
          <a:p>
            <a:pPr eaLnBrk="1" hangingPunct="1"/>
            <a:endParaRPr lang="en-US" altLang="zh-CN" sz="1000" dirty="0">
              <a:ea typeface="宋体" pitchFamily="2" charset="-122"/>
            </a:endParaRPr>
          </a:p>
          <a:p>
            <a:pPr eaLnBrk="1" hangingPunct="1"/>
            <a:r>
              <a:rPr lang="zh-CN" altLang="en-US" sz="1000" dirty="0">
                <a:ea typeface="宋体" pitchFamily="2" charset="-122"/>
              </a:rPr>
              <a:t>比尔</a:t>
            </a:r>
            <a:r>
              <a:rPr lang="en-US" altLang="zh-CN" sz="1000" dirty="0">
                <a:ea typeface="宋体" pitchFamily="2" charset="-122"/>
              </a:rPr>
              <a:t>.</a:t>
            </a:r>
            <a:r>
              <a:rPr lang="zh-CN" altLang="en-US" sz="1000" dirty="0">
                <a:ea typeface="宋体" pitchFamily="2" charset="-122"/>
              </a:rPr>
              <a:t>史密斯是个关键而又被媒体忽略的六西格玛创新者</a:t>
            </a:r>
            <a:r>
              <a:rPr lang="en-US" altLang="zh-CN" sz="1000" dirty="0">
                <a:ea typeface="宋体" pitchFamily="2" charset="-122"/>
              </a:rPr>
              <a:t>.</a:t>
            </a:r>
            <a:r>
              <a:rPr lang="zh-CN" altLang="en-US" sz="1000" dirty="0">
                <a:ea typeface="宋体" pitchFamily="2" charset="-122"/>
              </a:rPr>
              <a:t>他在</a:t>
            </a:r>
            <a:r>
              <a:rPr lang="en-US" altLang="zh-CN" sz="1000" dirty="0">
                <a:ea typeface="宋体" pitchFamily="2" charset="-122"/>
              </a:rPr>
              <a:t>1929</a:t>
            </a:r>
            <a:r>
              <a:rPr lang="zh-CN" altLang="en-US" sz="1000" dirty="0">
                <a:ea typeface="宋体" pitchFamily="2" charset="-122"/>
              </a:rPr>
              <a:t>年生于布鲁克林</a:t>
            </a:r>
            <a:r>
              <a:rPr lang="en-US" altLang="zh-CN" sz="1000" dirty="0">
                <a:ea typeface="宋体" pitchFamily="2" charset="-122"/>
              </a:rPr>
              <a:t>,</a:t>
            </a:r>
            <a:r>
              <a:rPr lang="zh-CN" altLang="en-US" sz="1000" dirty="0">
                <a:ea typeface="宋体" pitchFamily="2" charset="-122"/>
              </a:rPr>
              <a:t>纽约市</a:t>
            </a:r>
            <a:r>
              <a:rPr lang="en-US" altLang="zh-CN" sz="1000" dirty="0">
                <a:ea typeface="宋体" pitchFamily="2" charset="-122"/>
              </a:rPr>
              <a:t>,1952</a:t>
            </a:r>
            <a:r>
              <a:rPr lang="zh-CN" altLang="en-US" sz="1000" dirty="0">
                <a:ea typeface="宋体" pitchFamily="2" charset="-122"/>
              </a:rPr>
              <a:t>年毕业于美国海军学院和就读于明尼苏达大学的商业学院</a:t>
            </a:r>
            <a:r>
              <a:rPr lang="en-US" altLang="zh-CN" sz="1000" dirty="0">
                <a:ea typeface="宋体" pitchFamily="2" charset="-122"/>
              </a:rPr>
              <a:t>.</a:t>
            </a:r>
            <a:r>
              <a:rPr lang="zh-CN" altLang="en-US" sz="1000" dirty="0">
                <a:ea typeface="宋体" pitchFamily="2" charset="-122"/>
              </a:rPr>
              <a:t>具备接近</a:t>
            </a:r>
            <a:r>
              <a:rPr lang="en-US" altLang="zh-CN" sz="1000" dirty="0">
                <a:ea typeface="宋体" pitchFamily="2" charset="-122"/>
              </a:rPr>
              <a:t>35</a:t>
            </a:r>
            <a:r>
              <a:rPr lang="zh-CN" altLang="en-US" sz="1000" dirty="0">
                <a:ea typeface="宋体" pitchFamily="2" charset="-122"/>
              </a:rPr>
              <a:t>年工程和质量工作经验的他在 </a:t>
            </a:r>
            <a:r>
              <a:rPr lang="en-US" altLang="zh-CN" sz="1000" dirty="0">
                <a:ea typeface="宋体" pitchFamily="2" charset="-122"/>
              </a:rPr>
              <a:t>80</a:t>
            </a:r>
            <a:r>
              <a:rPr lang="zh-CN" altLang="en-US" sz="1000" dirty="0">
                <a:ea typeface="宋体" pitchFamily="2" charset="-122"/>
              </a:rPr>
              <a:t>年代进入摩托罗拉服务</a:t>
            </a:r>
            <a:r>
              <a:rPr lang="en-US" altLang="zh-CN" sz="1000" dirty="0">
                <a:ea typeface="宋体" pitchFamily="2" charset="-122"/>
              </a:rPr>
              <a:t>,</a:t>
            </a:r>
            <a:r>
              <a:rPr lang="zh-CN" altLang="en-US" sz="1000" dirty="0">
                <a:ea typeface="宋体" pitchFamily="2" charset="-122"/>
              </a:rPr>
              <a:t>受雇为一名高级品质工程师效力于地上流动产品部门</a:t>
            </a:r>
            <a:r>
              <a:rPr lang="en-US" altLang="zh-CN" sz="1000" dirty="0">
                <a:ea typeface="宋体" pitchFamily="2" charset="-122"/>
              </a:rPr>
              <a:t>.</a:t>
            </a:r>
            <a:r>
              <a:rPr lang="zh-CN" altLang="en-US" sz="1000" dirty="0">
                <a:ea typeface="宋体" pitchFamily="2" charset="-122"/>
              </a:rPr>
              <a:t>他在</a:t>
            </a:r>
            <a:r>
              <a:rPr lang="en-US" altLang="zh-CN" sz="1000" dirty="0">
                <a:ea typeface="宋体" pitchFamily="2" charset="-122"/>
              </a:rPr>
              <a:t>90</a:t>
            </a:r>
            <a:r>
              <a:rPr lang="zh-CN" altLang="en-US" sz="1000" dirty="0">
                <a:ea typeface="宋体" pitchFamily="2" charset="-122"/>
              </a:rPr>
              <a:t>年代初病死于心脏病发作。史密斯被尊称为「六西格码之父」以纪念他给质量的漫长之旅带来伟大贡献。</a:t>
            </a:r>
          </a:p>
          <a:p>
            <a:pPr eaLnBrk="1" hangingPunct="1"/>
            <a:endParaRPr lang="en-US" altLang="zh-CN" sz="1000" dirty="0">
              <a:ea typeface="宋体" pitchFamily="2" charset="-122"/>
            </a:endParaRPr>
          </a:p>
          <a:p>
            <a:pPr eaLnBrk="1" hangingPunct="1"/>
            <a:r>
              <a:rPr lang="zh-CN" altLang="en-US" sz="1000" dirty="0">
                <a:ea typeface="宋体" pitchFamily="2" charset="-122"/>
              </a:rPr>
              <a:t>沃特</a:t>
            </a:r>
            <a:r>
              <a:rPr lang="en-US" altLang="zh-CN" sz="1000" dirty="0">
                <a:ea typeface="宋体" pitchFamily="2" charset="-122"/>
              </a:rPr>
              <a:t>·</a:t>
            </a:r>
            <a:r>
              <a:rPr lang="zh-CN" altLang="en-US" sz="1000" dirty="0">
                <a:ea typeface="宋体" pitchFamily="2" charset="-122"/>
              </a:rPr>
              <a:t>阿曼德</a:t>
            </a:r>
            <a:r>
              <a:rPr lang="en-US" altLang="zh-CN" sz="1000" dirty="0">
                <a:ea typeface="宋体" pitchFamily="2" charset="-122"/>
              </a:rPr>
              <a:t>·</a:t>
            </a:r>
            <a:r>
              <a:rPr lang="zh-CN" altLang="en-US" sz="1000" dirty="0">
                <a:ea typeface="宋体" pitchFamily="2" charset="-122"/>
              </a:rPr>
              <a:t>休哈特（</a:t>
            </a:r>
            <a:r>
              <a:rPr lang="en-US" altLang="zh-CN" sz="1000" dirty="0">
                <a:ea typeface="宋体" pitchFamily="2" charset="-122"/>
              </a:rPr>
              <a:t>Walter A. </a:t>
            </a:r>
            <a:r>
              <a:rPr lang="en-US" altLang="zh-CN" sz="1000" dirty="0" err="1">
                <a:ea typeface="宋体" pitchFamily="2" charset="-122"/>
              </a:rPr>
              <a:t>Shewhart</a:t>
            </a:r>
            <a:r>
              <a:rPr lang="zh-CN" altLang="en-US" sz="1000" dirty="0">
                <a:ea typeface="宋体" pitchFamily="2" charset="-122"/>
              </a:rPr>
              <a:t>）是现代质量管理的奠基者，美国工程师、统计学家、管理咨询顾问、被人们尊称为「统计质量控制</a:t>
            </a:r>
            <a:r>
              <a:rPr lang="en-US" altLang="zh-CN" sz="1000" dirty="0">
                <a:ea typeface="宋体" pitchFamily="2" charset="-122"/>
              </a:rPr>
              <a:t>(SQC)</a:t>
            </a:r>
            <a:r>
              <a:rPr lang="zh-CN" altLang="en-US" sz="1000" dirty="0">
                <a:ea typeface="宋体" pitchFamily="2" charset="-122"/>
              </a:rPr>
              <a:t>之父」。</a:t>
            </a:r>
          </a:p>
          <a:p>
            <a:pPr eaLnBrk="1" hangingPunct="1"/>
            <a:r>
              <a:rPr lang="en-US" altLang="zh-CN" sz="1000" dirty="0">
                <a:ea typeface="宋体" pitchFamily="2" charset="-122"/>
              </a:rPr>
              <a:t>1891.3.18 </a:t>
            </a:r>
            <a:r>
              <a:rPr lang="zh-CN" altLang="en-US" sz="1000" dirty="0">
                <a:ea typeface="宋体" pitchFamily="2" charset="-122"/>
              </a:rPr>
              <a:t>沃特</a:t>
            </a:r>
            <a:r>
              <a:rPr lang="en-US" altLang="zh-CN" sz="1000" dirty="0">
                <a:ea typeface="宋体" pitchFamily="2" charset="-122"/>
              </a:rPr>
              <a:t>·</a:t>
            </a:r>
            <a:r>
              <a:rPr lang="zh-CN" altLang="en-US" sz="1000" dirty="0">
                <a:ea typeface="宋体" pitchFamily="2" charset="-122"/>
              </a:rPr>
              <a:t>阿曼德</a:t>
            </a:r>
            <a:r>
              <a:rPr lang="en-US" altLang="zh-CN" sz="1000" dirty="0">
                <a:ea typeface="宋体" pitchFamily="2" charset="-122"/>
              </a:rPr>
              <a:t>·</a:t>
            </a:r>
            <a:r>
              <a:rPr lang="zh-CN" altLang="en-US" sz="1000" dirty="0">
                <a:ea typeface="宋体" pitchFamily="2" charset="-122"/>
              </a:rPr>
              <a:t>休哈特出生于美国伊利诺伊州的新坎顿</a:t>
            </a:r>
          </a:p>
          <a:p>
            <a:pPr eaLnBrk="1" hangingPunct="1"/>
            <a:r>
              <a:rPr lang="en-US" altLang="zh-CN" sz="1000" dirty="0">
                <a:ea typeface="宋体" pitchFamily="2" charset="-122"/>
              </a:rPr>
              <a:t>1917 </a:t>
            </a:r>
            <a:r>
              <a:rPr lang="zh-CN" altLang="en-US" sz="1000" dirty="0">
                <a:ea typeface="宋体" pitchFamily="2" charset="-122"/>
              </a:rPr>
              <a:t>获得加利福尼亚大学伯克利分校的物理学博士学位</a:t>
            </a:r>
          </a:p>
          <a:p>
            <a:pPr eaLnBrk="1" hangingPunct="1"/>
            <a:r>
              <a:rPr lang="en-US" altLang="zh-CN" sz="1000" dirty="0">
                <a:ea typeface="宋体" pitchFamily="2" charset="-122"/>
              </a:rPr>
              <a:t>1918-1924 </a:t>
            </a:r>
            <a:r>
              <a:rPr lang="zh-CN" altLang="en-US" sz="1000" dirty="0">
                <a:ea typeface="宋体" pitchFamily="2" charset="-122"/>
              </a:rPr>
              <a:t>西方电气公司（ </a:t>
            </a:r>
            <a:r>
              <a:rPr lang="en-US" altLang="zh-CN" sz="1000" dirty="0">
                <a:ea typeface="宋体" pitchFamily="2" charset="-122"/>
              </a:rPr>
              <a:t>Western Electric</a:t>
            </a:r>
            <a:r>
              <a:rPr lang="zh-CN" altLang="en-US" sz="1000" dirty="0">
                <a:ea typeface="宋体" pitchFamily="2" charset="-122"/>
              </a:rPr>
              <a:t>）工程师</a:t>
            </a:r>
          </a:p>
          <a:p>
            <a:pPr eaLnBrk="1" hangingPunct="1"/>
            <a:r>
              <a:rPr lang="en-US" altLang="zh-CN" sz="1000" dirty="0">
                <a:ea typeface="宋体" pitchFamily="2" charset="-122"/>
              </a:rPr>
              <a:t>1925-1956 </a:t>
            </a:r>
            <a:r>
              <a:rPr lang="zh-CN" altLang="en-US" sz="1000" dirty="0">
                <a:ea typeface="宋体" pitchFamily="2" charset="-122"/>
              </a:rPr>
              <a:t>贝尔试验室研究员，期间曾先后在伦敦大学、斯帝文理工学院、美国农业部研究生院和印度讲学</a:t>
            </a:r>
          </a:p>
          <a:p>
            <a:pPr eaLnBrk="1" hangingPunct="1"/>
            <a:r>
              <a:rPr lang="zh-CN" altLang="en-US" sz="1000" dirty="0">
                <a:ea typeface="宋体" pitchFamily="2" charset="-122"/>
              </a:rPr>
              <a:t>休哈特重要的著作是</a:t>
            </a:r>
            <a:r>
              <a:rPr lang="en-US" altLang="zh-CN" sz="1000" dirty="0">
                <a:ea typeface="宋体" pitchFamily="2" charset="-122"/>
              </a:rPr>
              <a:t>《</a:t>
            </a:r>
            <a:r>
              <a:rPr lang="zh-CN" altLang="en-US" sz="1000" dirty="0">
                <a:ea typeface="宋体" pitchFamily="2" charset="-122"/>
              </a:rPr>
              <a:t>产品生产的质量经济控制</a:t>
            </a:r>
            <a:r>
              <a:rPr lang="en-US" altLang="zh-CN" sz="1000" dirty="0">
                <a:ea typeface="宋体" pitchFamily="2" charset="-122"/>
              </a:rPr>
              <a:t>》 </a:t>
            </a:r>
            <a:r>
              <a:rPr lang="zh-CN" altLang="en-US" sz="1000" dirty="0">
                <a:ea typeface="宋体" pitchFamily="2" charset="-122"/>
              </a:rPr>
              <a:t>（</a:t>
            </a:r>
            <a:r>
              <a:rPr lang="en-US" altLang="zh-CN" sz="1000" dirty="0">
                <a:ea typeface="宋体" pitchFamily="2" charset="-122"/>
              </a:rPr>
              <a:t>Economic Control of Quality of Manufactured Product</a:t>
            </a:r>
            <a:r>
              <a:rPr lang="zh-CN" altLang="en-US" sz="1000" dirty="0">
                <a:ea typeface="宋体" pitchFamily="2" charset="-122"/>
              </a:rPr>
              <a:t>） ， </a:t>
            </a:r>
            <a:r>
              <a:rPr lang="en-US" altLang="zh-CN" sz="1000" dirty="0">
                <a:ea typeface="宋体" pitchFamily="2" charset="-122"/>
              </a:rPr>
              <a:t>1931</a:t>
            </a:r>
            <a:r>
              <a:rPr lang="zh-CN" altLang="en-US" sz="1000" dirty="0">
                <a:ea typeface="宋体" pitchFamily="2" charset="-122"/>
              </a:rPr>
              <a:t>年出版后被成为公认为质量基本原理的起源。本书对质量管理做出重大贡献。休哈特宣称「变异」存在于生产过程的每个方面，但是可以通过使用简单的统计工具如抽样和概率分析来了解变异，他的很多著作在贝尔实验室内部发行。其中之一是</a:t>
            </a:r>
            <a:r>
              <a:rPr lang="en-US" altLang="zh-CN" sz="1000" dirty="0">
                <a:ea typeface="宋体" pitchFamily="2" charset="-122"/>
              </a:rPr>
              <a:t>1924</a:t>
            </a:r>
            <a:r>
              <a:rPr lang="zh-CN" altLang="en-US" sz="1000" dirty="0">
                <a:ea typeface="宋体" pitchFamily="2" charset="-122"/>
              </a:rPr>
              <a:t>年</a:t>
            </a:r>
            <a:r>
              <a:rPr lang="en-US" altLang="zh-CN" sz="1000" dirty="0">
                <a:ea typeface="宋体" pitchFamily="2" charset="-122"/>
              </a:rPr>
              <a:t>5</a:t>
            </a:r>
            <a:r>
              <a:rPr lang="zh-CN" altLang="en-US" sz="1000" dirty="0">
                <a:ea typeface="宋体" pitchFamily="2" charset="-122"/>
              </a:rPr>
              <a:t>月</a:t>
            </a:r>
            <a:r>
              <a:rPr lang="en-US" altLang="zh-CN" sz="1000" dirty="0">
                <a:ea typeface="宋体" pitchFamily="2" charset="-122"/>
              </a:rPr>
              <a:t>16</a:t>
            </a:r>
            <a:r>
              <a:rPr lang="zh-CN" altLang="en-US" sz="1000" dirty="0">
                <a:ea typeface="宋体" pitchFamily="2" charset="-122"/>
              </a:rPr>
              <a:t>日的有历史意义的备忘录，在备忘录中他向上级提出了使用「控制图」</a:t>
            </a:r>
            <a:r>
              <a:rPr lang="en-US" altLang="zh-CN" sz="1000" dirty="0">
                <a:ea typeface="宋体" pitchFamily="2" charset="-122"/>
              </a:rPr>
              <a:t>( Control Chart ) </a:t>
            </a:r>
            <a:r>
              <a:rPr lang="zh-CN" altLang="en-US" sz="1000" dirty="0">
                <a:ea typeface="宋体" pitchFamily="2" charset="-122"/>
              </a:rPr>
              <a:t>的建议。</a:t>
            </a: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4881714-94EB-46B5-ADF7-D72A4081D82B}" type="slidenum">
              <a:rPr lang="en-US" altLang="zh-CN" smtClean="0"/>
              <a:pPr eaLnBrk="1" hangingPunct="1"/>
              <a:t>1</a:t>
            </a:fld>
            <a:endParaRPr lang="en-US" altLang="zh-CN"/>
          </a:p>
        </p:txBody>
      </p:sp>
    </p:spTree>
    <p:extLst>
      <p:ext uri="{BB962C8B-B14F-4D97-AF65-F5344CB8AC3E}">
        <p14:creationId xmlns:p14="http://schemas.microsoft.com/office/powerpoint/2010/main" val="156659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誤差沒有後續效應，即間斷型誤差；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並且每個實驗室都可能產生自己的分佈特點，當這種彌散分佈或極多點離散分佈的狀態時，對於誤差處在每一點上的誤差檢出率</a:t>
            </a:r>
            <a:r>
              <a:rPr lang="en-US" altLang="zh-CN" dirty="0" err="1">
                <a:ea typeface="宋体" pitchFamily="2" charset="-122"/>
              </a:rPr>
              <a:t>Ped</a:t>
            </a:r>
            <a:r>
              <a:rPr lang="zh-CN" altLang="en-US" dirty="0">
                <a:ea typeface="宋体" pitchFamily="2" charset="-122"/>
              </a:rPr>
              <a:t>都不相同，並且因為即使存在誤差但是小於臨界誤差的分析批仍然不能算作失控，此時質控過程如果報失控，則應視為是假失控，因此假失控率</a:t>
            </a:r>
            <a:r>
              <a:rPr lang="en-US" altLang="zh-CN" dirty="0" err="1">
                <a:ea typeface="宋体" pitchFamily="2" charset="-122"/>
              </a:rPr>
              <a:t>Pfr</a:t>
            </a:r>
            <a:r>
              <a:rPr lang="zh-CN" altLang="en-US" dirty="0">
                <a:ea typeface="宋体" pitchFamily="2" charset="-122"/>
              </a:rPr>
              <a:t>在隨著誤差分佈的不同也是不相同的，這樣在誤差分佈的整個空間內總體的誤差檢出率與假失控率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）仿真的辦法來近似得到整個誤差分佈狀態下的假失控率和誤差檢出率。</a:t>
            </a:r>
            <a:endParaRPr lang="zh-TW" altLang="en-US" dirty="0">
              <a:ea typeface="宋体" pitchFamily="2" charset="-122"/>
            </a:endParaRP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4BF0E3-37B6-4355-8C2A-A1E714CEC4DE}" type="slidenum">
              <a:rPr lang="en-US" altLang="zh-CN" smtClean="0"/>
              <a:pPr eaLnBrk="1" hangingPunct="1"/>
              <a:t>10</a:t>
            </a:fld>
            <a:endParaRPr lang="en-US" altLang="zh-CN"/>
          </a:p>
        </p:txBody>
      </p:sp>
    </p:spTree>
    <p:extLst>
      <p:ext uri="{BB962C8B-B14F-4D97-AF65-F5344CB8AC3E}">
        <p14:creationId xmlns:p14="http://schemas.microsoft.com/office/powerpoint/2010/main" val="209638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第一幅功效函数例图，来自：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67CEEEC-4252-44AD-9A7C-B73E5D1C32D7}" type="slidenum">
              <a:rPr lang="en-US" altLang="zh-CN" smtClean="0"/>
              <a:pPr eaLnBrk="1" hangingPunct="1"/>
              <a:t>11</a:t>
            </a:fld>
            <a:endParaRPr lang="en-US" altLang="zh-CN"/>
          </a:p>
        </p:txBody>
      </p:sp>
    </p:spTree>
    <p:extLst>
      <p:ext uri="{BB962C8B-B14F-4D97-AF65-F5344CB8AC3E}">
        <p14:creationId xmlns:p14="http://schemas.microsoft.com/office/powerpoint/2010/main" val="9391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上图右侧表格，第一列 </a:t>
            </a:r>
            <a:r>
              <a:rPr lang="en-US" altLang="zh-CN" dirty="0" err="1">
                <a:ea typeface="宋体" pitchFamily="2" charset="-122"/>
              </a:rPr>
              <a:t>Pfr</a:t>
            </a:r>
            <a:r>
              <a:rPr lang="en-US" altLang="zh-CN" dirty="0">
                <a:ea typeface="宋体" pitchFamily="2" charset="-122"/>
              </a:rPr>
              <a:t> </a:t>
            </a:r>
            <a:r>
              <a:rPr lang="zh-CN" altLang="en-US" dirty="0">
                <a:ea typeface="宋体" pitchFamily="2" charset="-122"/>
              </a:rPr>
              <a:t>为假失控率，第二列 </a:t>
            </a:r>
            <a:r>
              <a:rPr lang="en-US" altLang="zh-CN" dirty="0">
                <a:ea typeface="宋体" pitchFamily="2" charset="-122"/>
              </a:rPr>
              <a:t>Ped </a:t>
            </a:r>
            <a:r>
              <a:rPr lang="zh-CN" altLang="en-US" dirty="0">
                <a:ea typeface="宋体" pitchFamily="2" charset="-122"/>
              </a:rPr>
              <a:t>为当下允许临界系统误差（</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SEc</a:t>
            </a:r>
            <a:r>
              <a:rPr lang="zh-CN" altLang="en-US" dirty="0">
                <a:latin typeface="宋体" pitchFamily="2" charset="-122"/>
                <a:ea typeface="宋体" pitchFamily="2" charset="-122"/>
              </a:rPr>
              <a:t>）时的误差检出率，第三列 </a:t>
            </a:r>
            <a:r>
              <a:rPr lang="en-US" altLang="zh-CN" dirty="0">
                <a:latin typeface="宋体" pitchFamily="2" charset="-122"/>
                <a:ea typeface="宋体" pitchFamily="2" charset="-122"/>
              </a:rPr>
              <a:t>N </a:t>
            </a:r>
            <a:r>
              <a:rPr lang="zh-CN" altLang="en-US" dirty="0">
                <a:latin typeface="宋体" pitchFamily="2" charset="-122"/>
                <a:ea typeface="宋体" pitchFamily="2" charset="-122"/>
              </a:rPr>
              <a:t>为使用质控的总数（可以是不同水平的质控品个数之和，也可以是同一质控品的重复次数），第四列 </a:t>
            </a:r>
            <a:r>
              <a:rPr lang="en-US" altLang="zh-CN" dirty="0">
                <a:latin typeface="宋体" pitchFamily="2" charset="-122"/>
                <a:ea typeface="宋体" pitchFamily="2" charset="-122"/>
              </a:rPr>
              <a:t>R </a:t>
            </a:r>
            <a:r>
              <a:rPr lang="zh-CN" altLang="en-US" dirty="0">
                <a:latin typeface="宋体" pitchFamily="2" charset="-122"/>
                <a:ea typeface="宋体" pitchFamily="2" charset="-122"/>
              </a:rPr>
              <a:t>为分析批数；</a:t>
            </a:r>
            <a:endParaRPr lang="en-US" altLang="zh-CN" dirty="0">
              <a:latin typeface="宋体" pitchFamily="2" charset="-122"/>
              <a:ea typeface="宋体" pitchFamily="2" charset="-122"/>
            </a:endParaRPr>
          </a:p>
          <a:p>
            <a:endParaRPr lang="en-US" altLang="zh-CN" dirty="0">
              <a:ea typeface="宋体" pitchFamily="2" charset="-122"/>
            </a:endParaRPr>
          </a:p>
          <a:p>
            <a:r>
              <a:rPr lang="zh-CN" altLang="en-US" dirty="0">
                <a:ea typeface="宋体" pitchFamily="2" charset="-122"/>
              </a:rPr>
              <a:t>当存在偏倚时，会减低临界系统误差的允许限，也就是说当很小系统误差发生时，就有可能超过总误差的允许限，从而对误差检出率的要求就会提高，原有规则的检出效率就会不再符合要求。</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EE1A6ED-6CDC-4F24-A8EA-FEB3DF965162}" type="slidenum">
              <a:rPr lang="en-US" altLang="zh-CN" smtClean="0"/>
              <a:pPr eaLnBrk="1" hangingPunct="1"/>
              <a:t>12</a:t>
            </a:fld>
            <a:endParaRPr lang="en-US" altLang="zh-CN"/>
          </a:p>
        </p:txBody>
      </p:sp>
    </p:spTree>
    <p:extLst>
      <p:ext uri="{BB962C8B-B14F-4D97-AF65-F5344CB8AC3E}">
        <p14:creationId xmlns:p14="http://schemas.microsoft.com/office/powerpoint/2010/main" val="379710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宋体" pitchFamily="2" charset="-122"/>
                <a:ea typeface="宋体" pitchFamily="2" charset="-122"/>
              </a:rPr>
              <a:t>指数加权移动平均 </a:t>
            </a:r>
            <a:r>
              <a:rPr lang="en-US" altLang="zh-CN" dirty="0">
                <a:latin typeface="宋体" pitchFamily="2" charset="-122"/>
                <a:ea typeface="宋体" pitchFamily="2" charset="-122"/>
              </a:rPr>
              <a:t>exponentially weighted moving average (EWMA)</a:t>
            </a:r>
            <a:r>
              <a:rPr lang="zh-CN" altLang="en-US" dirty="0">
                <a:latin typeface="宋体" pitchFamily="2" charset="-122"/>
                <a:ea typeface="宋体" pitchFamily="2" charset="-122"/>
              </a:rPr>
              <a:t>，属于时间序列分析的一种，相对于常规 </a:t>
            </a:r>
            <a:r>
              <a:rPr lang="en-US" altLang="zh-CN" dirty="0">
                <a:latin typeface="宋体" pitchFamily="2" charset="-122"/>
                <a:ea typeface="宋体" pitchFamily="2" charset="-122"/>
              </a:rPr>
              <a:t>3s </a:t>
            </a:r>
            <a:r>
              <a:rPr lang="zh-CN" altLang="en-US" dirty="0">
                <a:latin typeface="宋体" pitchFamily="2" charset="-122"/>
                <a:ea typeface="宋体" pitchFamily="2" charset="-122"/>
              </a:rPr>
              <a:t>规则有更好的检出效率，假失控率也比较低，使用电脑编程后应用起来也比较方便，但是不适用人工判断，因为过程会很繁琐；</a:t>
            </a:r>
            <a:endParaRPr lang="en-US" altLang="zh-CN" dirty="0">
              <a:latin typeface="宋体" pitchFamily="2" charset="-122"/>
              <a:ea typeface="宋体" pitchFamily="2" charset="-122"/>
            </a:endParaRPr>
          </a:p>
          <a:p>
            <a:endParaRPr lang="en-US" altLang="zh-CN" dirty="0">
              <a:ea typeface="宋体" pitchFamily="2" charset="-122"/>
            </a:endParaRPr>
          </a:p>
          <a:p>
            <a:r>
              <a:rPr lang="zh-CN" altLang="en-US" dirty="0">
                <a:ea typeface="宋体" pitchFamily="2" charset="-122"/>
              </a:rPr>
              <a:t>当存在偏倚时，会减低临界系统误差的允许限，也就是说当很小系统误差发生时，就有可能超过总误差的允许限，从而对误差检出率的要求就会提高，原有规则的检出效率就会不再符合要求。</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901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DB76F06-8A50-491C-A457-8AC21F118789}" type="slidenum">
              <a:rPr lang="en-US" altLang="zh-CN" smtClean="0"/>
              <a:pPr eaLnBrk="1" hangingPunct="1"/>
              <a:t>13</a:t>
            </a:fld>
            <a:endParaRPr lang="en-US" altLang="zh-CN"/>
          </a:p>
        </p:txBody>
      </p:sp>
    </p:spTree>
    <p:extLst>
      <p:ext uri="{BB962C8B-B14F-4D97-AF65-F5344CB8AC3E}">
        <p14:creationId xmlns:p14="http://schemas.microsoft.com/office/powerpoint/2010/main" val="2012486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 Westgard</a:t>
            </a:r>
            <a:r>
              <a:rPr lang="zh-CN" altLang="en-US" dirty="0">
                <a:ea typeface="宋体" pitchFamily="2" charset="-122"/>
              </a:rPr>
              <a:t>，</a:t>
            </a:r>
            <a:r>
              <a:rPr lang="en-US" altLang="zh-CN" dirty="0">
                <a:ea typeface="宋体" pitchFamily="2" charset="-122"/>
              </a:rPr>
              <a:t>JJ 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endParaRPr lang="en-US" altLang="zh-CN"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Parvin* and Ann M. Gronowski.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14</a:t>
            </a:fld>
            <a:endParaRPr lang="en-US" altLang="zh-CN"/>
          </a:p>
        </p:txBody>
      </p:sp>
    </p:spTree>
    <p:extLst>
      <p:ext uri="{BB962C8B-B14F-4D97-AF65-F5344CB8AC3E}">
        <p14:creationId xmlns:p14="http://schemas.microsoft.com/office/powerpoint/2010/main" val="3956097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15</a:t>
            </a:fld>
            <a:endParaRPr lang="en-US" altLang="zh-CN"/>
          </a:p>
        </p:txBody>
      </p:sp>
    </p:spTree>
    <p:extLst>
      <p:ext uri="{BB962C8B-B14F-4D97-AF65-F5344CB8AC3E}">
        <p14:creationId xmlns:p14="http://schemas.microsoft.com/office/powerpoint/2010/main" val="230090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16</a:t>
            </a:fld>
            <a:endParaRPr lang="en-US" altLang="zh-CN"/>
          </a:p>
        </p:txBody>
      </p:sp>
    </p:spTree>
    <p:extLst>
      <p:ext uri="{BB962C8B-B14F-4D97-AF65-F5344CB8AC3E}">
        <p14:creationId xmlns:p14="http://schemas.microsoft.com/office/powerpoint/2010/main" val="106408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17</a:t>
            </a:fld>
            <a:endParaRPr lang="en-US" altLang="zh-CN"/>
          </a:p>
        </p:txBody>
      </p:sp>
    </p:spTree>
    <p:extLst>
      <p:ext uri="{BB962C8B-B14F-4D97-AF65-F5344CB8AC3E}">
        <p14:creationId xmlns:p14="http://schemas.microsoft.com/office/powerpoint/2010/main" val="106408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18</a:t>
            </a:fld>
            <a:endParaRPr lang="en-US" altLang="zh-CN"/>
          </a:p>
        </p:txBody>
      </p:sp>
    </p:spTree>
    <p:extLst>
      <p:ext uri="{BB962C8B-B14F-4D97-AF65-F5344CB8AC3E}">
        <p14:creationId xmlns:p14="http://schemas.microsoft.com/office/powerpoint/2010/main" val="416484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19</a:t>
            </a:fld>
            <a:endParaRPr lang="en-US" altLang="zh-CN"/>
          </a:p>
        </p:txBody>
      </p:sp>
    </p:spTree>
    <p:extLst>
      <p:ext uri="{BB962C8B-B14F-4D97-AF65-F5344CB8AC3E}">
        <p14:creationId xmlns:p14="http://schemas.microsoft.com/office/powerpoint/2010/main" val="206095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sz="1200" dirty="0">
                <a:latin typeface="Times New Roman" pitchFamily="18" charset="0"/>
                <a:cs typeface="Times New Roman" pitchFamily="18" charset="0"/>
              </a:rPr>
              <a:t>理想情况下，应使用第一层中「特定临床情况下的质量规范」并以数字方式表示，这种方式的的临床决策固定限是固定的截断值，例如：血清胆固醇用于筛查实验，协商的临床指南规定对血清胆固醇高于固定限（</a:t>
            </a:r>
            <a:r>
              <a:rPr lang="en-US" altLang="zh-CN" sz="1200" dirty="0">
                <a:latin typeface="Times New Roman" pitchFamily="18" charset="0"/>
                <a:cs typeface="Times New Roman" pitchFamily="18" charset="0"/>
              </a:rPr>
              <a:t>6.6 </a:t>
            </a:r>
            <a:r>
              <a:rPr lang="en-US" altLang="zh-CN" sz="1200" dirty="0" err="1">
                <a:latin typeface="Times New Roman" pitchFamily="18" charset="0"/>
                <a:cs typeface="Times New Roman" pitchFamily="18" charset="0"/>
              </a:rPr>
              <a:t>mmol</a:t>
            </a:r>
            <a:r>
              <a:rPr lang="en-US" altLang="zh-CN" sz="1200" dirty="0">
                <a:latin typeface="Times New Roman" pitchFamily="18" charset="0"/>
                <a:cs typeface="Times New Roman" pitchFamily="18" charset="0"/>
              </a:rPr>
              <a:t>/L</a:t>
            </a:r>
            <a:r>
              <a:rPr lang="zh-CN" altLang="en-US" sz="1200" dirty="0">
                <a:latin typeface="Times New Roman" pitchFamily="18" charset="0"/>
                <a:cs typeface="Times New Roman" pitchFamily="18" charset="0"/>
              </a:rPr>
              <a:t>）的每一个人进行干预，当使用固定限进行试验解释时，相对于「精密度」，「偏倚」是更重要的性能特征；其缺点是：大多检验结果是用在多种临床情况下，只有少数用在单一明确的临床情况下，跟临床医师如何使用试验结果有比较大的关系。</a:t>
            </a:r>
          </a:p>
          <a:p>
            <a:pPr>
              <a:lnSpc>
                <a:spcPct val="150000"/>
              </a:lnSpc>
            </a:pPr>
            <a:endParaRPr lang="zh-CN" altLang="en-US" sz="1200" dirty="0">
              <a:latin typeface="Times New Roman" pitchFamily="18" charset="0"/>
              <a:cs typeface="Times New Roman" pitchFamily="18" charset="0"/>
            </a:endParaRPr>
          </a:p>
          <a:p>
            <a:pPr>
              <a:lnSpc>
                <a:spcPct val="150000"/>
              </a:lnSpc>
            </a:pPr>
            <a:endParaRPr lang="zh-CN" altLang="en-US" sz="1200" dirty="0">
              <a:latin typeface="Times New Roman" pitchFamily="18" charset="0"/>
              <a:cs typeface="Times New Roman" pitchFamily="18" charset="0"/>
            </a:endParaRPr>
          </a:p>
          <a:p>
            <a:pPr>
              <a:lnSpc>
                <a:spcPct val="150000"/>
              </a:lnSpc>
            </a:pPr>
            <a:endParaRPr lang="zh-CN" altLang="en-US"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a:t>
            </a:fld>
            <a:endParaRPr lang="en-US" altLang="zh-CN"/>
          </a:p>
        </p:txBody>
      </p:sp>
    </p:spTree>
    <p:extLst>
      <p:ext uri="{BB962C8B-B14F-4D97-AF65-F5344CB8AC3E}">
        <p14:creationId xmlns:p14="http://schemas.microsoft.com/office/powerpoint/2010/main" val="398488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20</a:t>
            </a:fld>
            <a:endParaRPr lang="en-US" altLang="zh-CN"/>
          </a:p>
        </p:txBody>
      </p:sp>
    </p:spTree>
    <p:extLst>
      <p:ext uri="{BB962C8B-B14F-4D97-AF65-F5344CB8AC3E}">
        <p14:creationId xmlns:p14="http://schemas.microsoft.com/office/powerpoint/2010/main" val="3204101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5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pPr>
              <a:lnSpc>
                <a:spcPct val="150000"/>
              </a:lnSpc>
            </a:pPr>
            <a:endParaRPr lang="en-US" altLang="zh-CN" dirty="0">
              <a:ea typeface="宋体" pitchFamily="2" charset="-122"/>
            </a:endParaRPr>
          </a:p>
          <a:p>
            <a:pPr>
              <a:lnSpc>
                <a:spcPct val="150000"/>
              </a:lnSpc>
            </a:pPr>
            <a:r>
              <a:rPr lang="zh-CN" altLang="en-US" dirty="0">
                <a:ea typeface="宋体" pitchFamily="2" charset="-122"/>
              </a:rPr>
              <a:t>来源于：临床检验质量控制技术（第三版），王治国编著，人民文学出版社。</a:t>
            </a:r>
          </a:p>
          <a:p>
            <a:pPr>
              <a:lnSpc>
                <a:spcPct val="150000"/>
              </a:lnSpc>
            </a:pPr>
            <a:r>
              <a:rPr lang="zh-CN" altLang="en-US" dirty="0">
                <a:ea typeface="宋体" pitchFamily="2" charset="-122"/>
              </a:rPr>
              <a:t>第二十五章 临床检验批长度</a:t>
            </a:r>
            <a:endParaRPr lang="en-US" altLang="zh-CN" dirty="0">
              <a:ea typeface="宋体" pitchFamily="2" charset="-122"/>
            </a:endParaRPr>
          </a:p>
          <a:p>
            <a:pPr>
              <a:lnSpc>
                <a:spcPct val="150000"/>
              </a:lnSpc>
            </a:pPr>
            <a:endParaRPr lang="en-US" altLang="zh-CN" dirty="0">
              <a:ea typeface="宋体"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根據臨床實驗室實際情況分析誤差模式和質控模式，首先建立各模式下的不合格患者結果數計算的數學模型，模型中需要研究的參數是 </a:t>
            </a:r>
            <a:r>
              <a:rPr kumimoji="0" lang="en-US" altLang="zh-CN" sz="1200" b="0" i="1" u="none" strike="noStrike" kern="1200" cap="none" spc="0" normalizeH="0" baseline="0" noProof="0" dirty="0" err="1">
                <a:ln>
                  <a:noFill/>
                </a:ln>
                <a:solidFill>
                  <a:srgbClr val="000000"/>
                </a:solidFill>
                <a:effectLst/>
                <a:uLnTx/>
                <a:uFillTx/>
                <a:latin typeface="Times New Roman" pitchFamily="18" charset="0"/>
                <a:ea typeface="宋体" pitchFamily="2" charset="-122"/>
                <a:cs typeface="Times New Roman" pitchFamily="18" charset="0"/>
              </a:rPr>
              <a:t>ARL</a:t>
            </a:r>
            <a:r>
              <a:rPr kumimoji="0" lang="en-US" altLang="zh-CN" sz="1200" b="0" i="1" u="none" strike="noStrike" kern="1200" cap="none" spc="0" normalizeH="0" baseline="-25000" noProof="0" dirty="0" err="1">
                <a:ln>
                  <a:noFill/>
                </a:ln>
                <a:solidFill>
                  <a:srgbClr val="000000"/>
                </a:solidFill>
                <a:effectLst/>
                <a:uLnTx/>
                <a:uFillTx/>
                <a:latin typeface="Times New Roman" pitchFamily="18" charset="0"/>
                <a:ea typeface="宋体" pitchFamily="2" charset="-122"/>
                <a:cs typeface="Times New Roman" pitchFamily="18" charset="0"/>
              </a:rPr>
              <a:t>ed</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，使用統計學原理計算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P</a:t>
            </a:r>
            <a:r>
              <a:rPr kumimoji="0" lang="en-US" altLang="zh-CN" sz="1200" b="0" i="1"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，將這兩個參數代入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Nu</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計算的數學模型中，設定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a:t>
            </a:r>
            <a:r>
              <a:rPr kumimoji="0" lang="en-US" altLang="zh-CN" sz="1200" b="0" i="0"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0</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1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，得出最佳分析批長度，研究思路見圖。</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a:t>
            </a:r>
            <a:r>
              <a:rPr lang="en-US" altLang="zh-CN" i="0" baseline="-25000" dirty="0">
                <a:ea typeface="宋体" pitchFamily="2" charset="-122"/>
              </a:rPr>
              <a:t>E</a:t>
            </a:r>
            <a:r>
              <a:rPr lang="en-US" altLang="zh-CN" dirty="0">
                <a:ea typeface="宋体" pitchFamily="2" charset="-122"/>
              </a:rPr>
              <a:t>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 Run 3 ) + [ M ( Run 2 ) + ANPE ] ⇔ M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M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21</a:t>
            </a:fld>
            <a:endParaRPr lang="en-US" altLang="zh-CN"/>
          </a:p>
        </p:txBody>
      </p:sp>
    </p:spTree>
    <p:extLst>
      <p:ext uri="{BB962C8B-B14F-4D97-AF65-F5344CB8AC3E}">
        <p14:creationId xmlns:p14="http://schemas.microsoft.com/office/powerpoint/2010/main" val="50114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93187" name="备注占位符 2"/>
              <p:cNvSpPr>
                <a:spLocks noGrp="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Times New Roman" pitchFamily="18" charset="0"/>
                    <a:cs typeface="Times New Roman" pitchFamily="18" charset="0"/>
                  </a:rPr>
                  <a:t>當 </a:t>
                </a:r>
                <a:r>
                  <a:rPr lang="en-US" altLang="zh-CN" dirty="0">
                    <a:latin typeface="Times New Roman" pitchFamily="18" charset="0"/>
                    <a:cs typeface="Times New Roman" pitchFamily="18" charset="0"/>
                  </a:rPr>
                  <a:t>P </a:t>
                </a:r>
                <a:r>
                  <a:rPr lang="zh-CN" altLang="en-US" dirty="0">
                    <a:latin typeface="Times New Roman" pitchFamily="18" charset="0"/>
                    <a:cs typeface="Times New Roman" pitchFamily="18" charset="0"/>
                  </a:rPr>
                  <a:t>在批之間變化時，可使用公式：</a:t>
                </a:r>
                <a14:m>
                  <m:oMath xmlns:m="http://schemas.openxmlformats.org/officeDocument/2006/math">
                    <m:r>
                      <a:rPr lang="en-US" altLang="zh-CN" i="1">
                        <a:latin typeface="Cambria Math" panose="02040503050406030204" pitchFamily="18" charset="0"/>
                        <a:cs typeface="Times New Roman" pitchFamily="18" charset="0"/>
                      </a:rPr>
                      <m:t>𝐴𝑅𝐿</m:t>
                    </m:r>
                    <m:r>
                      <a:rPr lang="en-US" altLang="zh-CN" i="1">
                        <a:latin typeface="Cambria Math" panose="02040503050406030204" pitchFamily="18" charset="0"/>
                        <a:cs typeface="Times New Roman" pitchFamily="18" charset="0"/>
                      </a:rPr>
                      <m:t>=</m:t>
                    </m:r>
                    <m:nary>
                      <m:naryPr>
                        <m:chr m:val="∑"/>
                        <m:ctrlPr>
                          <a:rPr lang="en-US" altLang="zh-CN" i="1">
                            <a:latin typeface="Cambria Math" panose="02040503050406030204" pitchFamily="18" charset="0"/>
                            <a:cs typeface="Times New Roman" pitchFamily="18" charset="0"/>
                          </a:rPr>
                        </m:ctrlPr>
                      </m:naryPr>
                      <m:sub>
                        <m:r>
                          <m:rPr>
                            <m:brk m:alnAt="23"/>
                          </m:rPr>
                          <a:rPr lang="en-US" altLang="zh-CN" i="1">
                            <a:latin typeface="Cambria Math" panose="02040503050406030204" pitchFamily="18" charset="0"/>
                            <a:cs typeface="Times New Roman" pitchFamily="18" charset="0"/>
                          </a:rPr>
                          <m:t>𝑟</m:t>
                        </m:r>
                        <m:r>
                          <a:rPr lang="en-US" altLang="zh-CN" i="1">
                            <a:latin typeface="Cambria Math" panose="02040503050406030204" pitchFamily="18" charset="0"/>
                            <a:cs typeface="Times New Roman" pitchFamily="18" charset="0"/>
                          </a:rPr>
                          <m:t>=1</m:t>
                        </m:r>
                      </m:sub>
                      <m:sup>
                        <m:r>
                          <a:rPr lang="en-US" altLang="zh-CN" i="1">
                            <a:latin typeface="Cambria Math" panose="02040503050406030204" pitchFamily="18" charset="0"/>
                            <a:ea typeface="Cambria Math" panose="02040503050406030204" pitchFamily="18" charset="0"/>
                            <a:cs typeface="Times New Roman" pitchFamily="18" charset="0"/>
                          </a:rPr>
                          <m:t>∞</m:t>
                        </m:r>
                      </m:sup>
                      <m:e>
                        <m:r>
                          <a:rPr lang="en-US" altLang="zh-CN" i="1">
                            <a:latin typeface="Cambria Math" panose="02040503050406030204" pitchFamily="18" charset="0"/>
                            <a:cs typeface="Times New Roman" pitchFamily="18" charset="0"/>
                          </a:rPr>
                          <m:t>𝑟</m:t>
                        </m:r>
                        <m:r>
                          <a:rPr lang="en-US" altLang="zh-CN" i="1">
                            <a:latin typeface="Cambria Math" panose="02040503050406030204" pitchFamily="18" charset="0"/>
                            <a:ea typeface="Cambria Math" panose="02040503050406030204" pitchFamily="18" charset="0"/>
                            <a:cs typeface="Times New Roman" pitchFamily="18" charset="0"/>
                          </a:rPr>
                          <m:t>∙</m:t>
                        </m:r>
                        <m:sSub>
                          <m:sSubPr>
                            <m:ctrlPr>
                              <a:rPr lang="en-US" altLang="zh-CN" i="1">
                                <a:latin typeface="Cambria Math" panose="02040503050406030204" pitchFamily="18" charset="0"/>
                                <a:ea typeface="Cambria Math" panose="02040503050406030204" pitchFamily="18" charset="0"/>
                                <a:cs typeface="Times New Roman" pitchFamily="18" charset="0"/>
                              </a:rPr>
                            </m:ctrlPr>
                          </m:sSubPr>
                          <m:e>
                            <m:r>
                              <a:rPr lang="en-US" altLang="zh-CN" i="1">
                                <a:latin typeface="Cambria Math" panose="02040503050406030204" pitchFamily="18" charset="0"/>
                                <a:ea typeface="Cambria Math" panose="02040503050406030204" pitchFamily="18" charset="0"/>
                                <a:cs typeface="Times New Roman" pitchFamily="18" charset="0"/>
                              </a:rPr>
                              <m:t>𝑃</m:t>
                            </m:r>
                          </m:e>
                          <m:sub>
                            <m:r>
                              <a:rPr lang="en-US" altLang="zh-CN" i="1">
                                <a:latin typeface="Cambria Math" panose="02040503050406030204" pitchFamily="18" charset="0"/>
                                <a:ea typeface="Cambria Math" panose="02040503050406030204" pitchFamily="18" charset="0"/>
                                <a:cs typeface="Times New Roman" pitchFamily="18" charset="0"/>
                              </a:rPr>
                              <m:t>𝑟</m:t>
                            </m:r>
                          </m:sub>
                        </m:sSub>
                        <m:r>
                          <a:rPr lang="en-US" altLang="zh-CN" i="1">
                            <a:latin typeface="Cambria Math" panose="02040503050406030204" pitchFamily="18" charset="0"/>
                            <a:ea typeface="Cambria Math" panose="02040503050406030204" pitchFamily="18" charset="0"/>
                            <a:cs typeface="Times New Roman" pitchFamily="18" charset="0"/>
                          </a:rPr>
                          <m:t>∙</m:t>
                        </m:r>
                        <m:sSub>
                          <m:sSubPr>
                            <m:ctrlPr>
                              <a:rPr lang="en-US" altLang="zh-CN" i="1">
                                <a:latin typeface="Cambria Math" panose="02040503050406030204" pitchFamily="18" charset="0"/>
                                <a:ea typeface="Cambria Math" panose="02040503050406030204" pitchFamily="18" charset="0"/>
                                <a:cs typeface="Times New Roman" pitchFamily="18" charset="0"/>
                              </a:rPr>
                            </m:ctrlPr>
                          </m:sSubPr>
                          <m:e>
                            <m:r>
                              <a:rPr lang="en-US" altLang="zh-CN" i="1">
                                <a:latin typeface="Cambria Math" panose="02040503050406030204" pitchFamily="18" charset="0"/>
                                <a:ea typeface="Cambria Math" panose="02040503050406030204" pitchFamily="18" charset="0"/>
                                <a:cs typeface="Times New Roman" pitchFamily="18" charset="0"/>
                              </a:rPr>
                              <m:t>𝑄</m:t>
                            </m:r>
                          </m:e>
                          <m:sub>
                            <m:r>
                              <a:rPr lang="en-US" altLang="zh-CN" i="1">
                                <a:latin typeface="Cambria Math" panose="02040503050406030204" pitchFamily="18" charset="0"/>
                                <a:ea typeface="Cambria Math" panose="02040503050406030204" pitchFamily="18" charset="0"/>
                                <a:cs typeface="Times New Roman" pitchFamily="18" charset="0"/>
                              </a:rPr>
                              <m:t>𝑟</m:t>
                            </m:r>
                          </m:sub>
                        </m:sSub>
                      </m:e>
                    </m:nary>
                  </m:oMath>
                </a14:m>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來計算批的分佈及平均批長度</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mc:Choice>
        <mc:Fallback xmlns="">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Times New Roman" pitchFamily="18" charset="0"/>
                    <a:cs typeface="Times New Roman" pitchFamily="18" charset="0"/>
                  </a:rPr>
                  <a:t>當 </a:t>
                </a:r>
                <a:r>
                  <a:rPr lang="en-US" altLang="zh-CN" dirty="0">
                    <a:latin typeface="Times New Roman" pitchFamily="18" charset="0"/>
                    <a:cs typeface="Times New Roman" pitchFamily="18" charset="0"/>
                  </a:rPr>
                  <a:t>P </a:t>
                </a:r>
                <a:r>
                  <a:rPr lang="zh-CN" altLang="en-US" dirty="0">
                    <a:latin typeface="Times New Roman" pitchFamily="18" charset="0"/>
                    <a:cs typeface="Times New Roman" pitchFamily="18" charset="0"/>
                  </a:rPr>
                  <a:t>在批之間變化時，可使用公式：</a:t>
                </a:r>
                <a:r>
                  <a:rPr lang="en-US" altLang="zh-CN" i="0">
                    <a:latin typeface="Cambria Math" panose="02040503050406030204" pitchFamily="18" charset="0"/>
                    <a:cs typeface="Times New Roman" pitchFamily="18" charset="0"/>
                  </a:rPr>
                  <a:t>𝐴𝑅𝐿=∑_(𝑟=1)</a:t>
                </a:r>
                <a:r>
                  <a:rPr lang="en-US" altLang="zh-CN" i="0">
                    <a:latin typeface="Cambria Math" panose="02040503050406030204" pitchFamily="18" charset="0"/>
                    <a:ea typeface="Cambria Math" panose="02040503050406030204" pitchFamily="18" charset="0"/>
                    <a:cs typeface="Times New Roman" pitchFamily="18" charset="0"/>
                  </a:rPr>
                  <a:t>^∞▒〖</a:t>
                </a:r>
                <a:r>
                  <a:rPr lang="en-US" altLang="zh-CN" i="0">
                    <a:latin typeface="Cambria Math" panose="02040503050406030204" pitchFamily="18" charset="0"/>
                    <a:cs typeface="Times New Roman" pitchFamily="18" charset="0"/>
                  </a:rPr>
                  <a:t>𝑟</a:t>
                </a:r>
                <a:r>
                  <a:rPr lang="en-US" altLang="zh-CN" i="0">
                    <a:latin typeface="Cambria Math" panose="02040503050406030204" pitchFamily="18" charset="0"/>
                    <a:ea typeface="Cambria Math" panose="02040503050406030204" pitchFamily="18" charset="0"/>
                    <a:cs typeface="Times New Roman" pitchFamily="18" charset="0"/>
                  </a:rPr>
                  <a:t>∙𝑃_𝑟∙𝑄_𝑟 〗</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來計算批的分佈及平均批長度</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pitchFamily="2" charset="-122"/>
                  </a:rPr>
                  <a:t>《</a:t>
                </a:r>
                <a:r>
                  <a:rPr lang="zh-CN" altLang="en-US" dirty="0" smtClean="0">
                    <a:ea typeface="宋体" pitchFamily="2" charset="-122"/>
                  </a:rPr>
                  <a:t>临床检验定量测定分析批长度设计软件的研究和应用</a:t>
                </a:r>
                <a:r>
                  <a:rPr lang="en-US" altLang="zh-CN" dirty="0" smtClean="0">
                    <a:ea typeface="宋体" pitchFamily="2" charset="-122"/>
                  </a:rPr>
                  <a:t>》</a:t>
                </a:r>
                <a:r>
                  <a:rPr lang="zh-CN" altLang="en-US" dirty="0" smtClean="0">
                    <a:ea typeface="宋体" pitchFamily="2" charset="-122"/>
                  </a:rPr>
                  <a:t>，中国医学科学院</a:t>
                </a:r>
                <a:r>
                  <a:rPr lang="zh-CN" altLang="en-US" baseline="0" dirty="0" smtClean="0">
                    <a:ea typeface="宋体" pitchFamily="2" charset="-122"/>
                  </a:rPr>
                  <a:t> 北京协和医学院 硕士学位论文，</a:t>
                </a:r>
                <a:r>
                  <a:rPr lang="en-US" altLang="zh-CN" baseline="0" dirty="0" smtClean="0">
                    <a:ea typeface="宋体" pitchFamily="2" charset="-122"/>
                  </a:rPr>
                  <a:t>Institution Code:10023 Student ID:S2009515</a:t>
                </a:r>
                <a:r>
                  <a:rPr lang="zh-CN" altLang="en-US" baseline="0" dirty="0" smtClean="0">
                    <a:ea typeface="宋体" pitchFamily="2" charset="-122"/>
                  </a:rPr>
                  <a:t>，所 院：卫生部临床检验中心，姓名：胡丽涛，指导教师：王治国，学科专业：临床检验诊断学，研究方向：临床实验室质量管理，完成日期：</a:t>
                </a:r>
                <a:r>
                  <a:rPr lang="en-US" altLang="zh-CN" baseline="0" dirty="0" smtClean="0">
                    <a:ea typeface="宋体" pitchFamily="2" charset="-122"/>
                  </a:rPr>
                  <a:t>2012</a:t>
                </a:r>
                <a:r>
                  <a:rPr lang="zh-CN" altLang="en-US" baseline="0" dirty="0" smtClean="0">
                    <a:ea typeface="宋体" pitchFamily="2" charset="-122"/>
                  </a:rPr>
                  <a:t>年</a:t>
                </a:r>
                <a:r>
                  <a:rPr lang="en-US" altLang="zh-CN" baseline="0" dirty="0" smtClean="0">
                    <a:ea typeface="宋体" pitchFamily="2" charset="-122"/>
                  </a:rPr>
                  <a:t>4</a:t>
                </a:r>
                <a:r>
                  <a:rPr lang="zh-CN" altLang="en-US" baseline="0" dirty="0" smtClean="0">
                    <a:ea typeface="宋体" pitchFamily="2" charset="-122"/>
                  </a:rPr>
                  <a:t>月。</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来源于：临床检验质量控制技术（第三版），王治国编著，人民文学出版社。</a:t>
                </a:r>
              </a:p>
              <a:p>
                <a:r>
                  <a:rPr lang="zh-CN" altLang="en-US" dirty="0" smtClean="0">
                    <a:ea typeface="宋体" pitchFamily="2" charset="-122"/>
                  </a:rPr>
                  <a:t>第二十五章 临床检验批长度</a:t>
                </a:r>
                <a:endParaRPr lang="en-US" altLang="zh-CN" dirty="0" smtClean="0">
                  <a:ea typeface="宋体" pitchFamily="2" charset="-122"/>
                </a:endParaRPr>
              </a:p>
              <a:p>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smtClean="0">
                    <a:latin typeface="Times New Roman" pitchFamily="18" charset="0"/>
                    <a:cs typeface="Times New Roman" pitchFamily="18" charset="0"/>
                  </a:rPr>
                  <a:t>2</a:t>
                </a:r>
                <a:r>
                  <a:rPr lang="zh-CN" altLang="en-US" sz="1200" dirty="0" smtClean="0">
                    <a:latin typeface="Times New Roman" pitchFamily="18" charset="0"/>
                    <a:cs typeface="Times New Roman" pitchFamily="18" charset="0"/>
                  </a:rPr>
                  <a:t>個分析批），到第 </a:t>
                </a:r>
                <a:r>
                  <a:rPr lang="en-US" altLang="zh-CN" sz="1200" dirty="0" smtClean="0">
                    <a:latin typeface="Times New Roman" pitchFamily="18" charset="0"/>
                    <a:cs typeface="Times New Roman" pitchFamily="18" charset="0"/>
                  </a:rPr>
                  <a:t>3 </a:t>
                </a:r>
                <a:r>
                  <a:rPr lang="zh-CN" altLang="en-US" sz="1200" dirty="0" smtClean="0">
                    <a:latin typeface="Times New Roman" pitchFamily="18" charset="0"/>
                    <a:cs typeface="Times New Roman" pitchFamily="18" charset="0"/>
                  </a:rPr>
                  <a:t>批時出現了誤差，檢測過程進入第二階段，誤差持續存在經過了</a:t>
                </a:r>
                <a:r>
                  <a:rPr lang="en-US" altLang="zh-CN" sz="1200" dirty="0" smtClean="0">
                    <a:latin typeface="Times New Roman" pitchFamily="18" charset="0"/>
                    <a:cs typeface="Times New Roman" pitchFamily="18" charset="0"/>
                  </a:rPr>
                  <a:t>2</a:t>
                </a:r>
                <a:r>
                  <a:rPr lang="zh-CN" altLang="en-US" sz="1200" dirty="0" smtClean="0">
                    <a:latin typeface="Times New Roman" pitchFamily="18" charset="0"/>
                    <a:cs typeface="Times New Roman" pitchFamily="18" charset="0"/>
                  </a:rPr>
                  <a:t>次質控，誤差都沒有被檢出，直到第二階段的第 </a:t>
                </a:r>
                <a:r>
                  <a:rPr lang="en-US" altLang="zh-CN" sz="1200" dirty="0" smtClean="0">
                    <a:latin typeface="Times New Roman" pitchFamily="18" charset="0"/>
                    <a:cs typeface="Times New Roman" pitchFamily="18" charset="0"/>
                  </a:rPr>
                  <a:t>3 </a:t>
                </a:r>
                <a:r>
                  <a:rPr lang="zh-CN" altLang="en-US" sz="1200" dirty="0" smtClean="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smtClean="0">
                    <a:latin typeface="Times New Roman" pitchFamily="18" charset="0"/>
                    <a:cs typeface="Times New Roman" pitchFamily="18" charset="0"/>
                  </a:rPr>
                  <a:t>Tea </a:t>
                </a:r>
                <a:r>
                  <a:rPr lang="zh-CN" altLang="en-US" sz="1200" dirty="0" smtClean="0">
                    <a:latin typeface="Times New Roman" pitchFamily="18" charset="0"/>
                    <a:cs typeface="Times New Roman" pitchFamily="18" charset="0"/>
                  </a:rPr>
                  <a:t>的標本，這個概率即 △</a:t>
                </a:r>
                <a:r>
                  <a:rPr lang="en-US" altLang="zh-CN" sz="1200" i="1" dirty="0" smtClean="0">
                    <a:latin typeface="Times New Roman" pitchFamily="18" charset="0"/>
                    <a:cs typeface="Times New Roman" pitchFamily="18" charset="0"/>
                  </a:rPr>
                  <a:t>P</a:t>
                </a:r>
                <a:r>
                  <a:rPr lang="en-US" altLang="zh-CN" sz="1200" i="1" baseline="-25000" dirty="0" smtClean="0">
                    <a:latin typeface="Times New Roman" pitchFamily="18" charset="0"/>
                    <a:cs typeface="Times New Roman" pitchFamily="18" charset="0"/>
                  </a:rPr>
                  <a:t>E</a:t>
                </a:r>
                <a:r>
                  <a:rPr lang="en-US" altLang="zh-CN" sz="1200" dirty="0" smtClean="0">
                    <a:latin typeface="Times New Roman" pitchFamily="18" charset="0"/>
                    <a:cs typeface="Times New Roman" pitchFamily="18" charset="0"/>
                  </a:rPr>
                  <a:t> </a:t>
                </a:r>
                <a:r>
                  <a:rPr lang="zh-CN" altLang="en-US" sz="1200" dirty="0" smtClean="0">
                    <a:latin typeface="Times New Roman" pitchFamily="18" charset="0"/>
                    <a:cs typeface="Times New Roman" pitchFamily="18" charset="0"/>
                  </a:rPr>
                  <a:t>；</a:t>
                </a:r>
                <a:r>
                  <a:rPr lang="zh-TW" altLang="en-US" sz="1200" dirty="0" smtClean="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smtClean="0">
                    <a:latin typeface="Times New Roman" pitchFamily="18" charset="0"/>
                    <a:cs typeface="Times New Roman" pitchFamily="18" charset="0"/>
                  </a:rPr>
                  <a:t>TEa</a:t>
                </a:r>
                <a:r>
                  <a:rPr lang="en-US" altLang="zh-TW" sz="1200" dirty="0" smtClean="0">
                    <a:latin typeface="Times New Roman" pitchFamily="18" charset="0"/>
                    <a:cs typeface="Times New Roman" pitchFamily="18" charset="0"/>
                  </a:rPr>
                  <a:t> </a:t>
                </a:r>
                <a:r>
                  <a:rPr lang="zh-TW" altLang="en-US" sz="1200" dirty="0" smtClean="0">
                    <a:latin typeface="Times New Roman" pitchFamily="18" charset="0"/>
                    <a:cs typeface="Times New Roman" pitchFamily="18" charset="0"/>
                  </a:rPr>
                  <a:t>到無窮大</a:t>
                </a:r>
                <a:r>
                  <a:rPr lang="en-US" altLang="zh-TW" sz="1200" dirty="0" smtClean="0">
                    <a:latin typeface="Times New Roman" pitchFamily="18" charset="0"/>
                    <a:cs typeface="Times New Roman" pitchFamily="18" charset="0"/>
                  </a:rPr>
                  <a:t>( ∞ )</a:t>
                </a:r>
                <a:r>
                  <a:rPr lang="zh-TW" altLang="en-US" sz="1200" dirty="0" smtClean="0">
                    <a:latin typeface="Times New Roman" pitchFamily="18" charset="0"/>
                    <a:cs typeface="Times New Roman" pitchFamily="18" charset="0"/>
                  </a:rPr>
                  <a:t>之間正態分佈曲線下的面積；</a:t>
                </a:r>
                <a:endParaRPr lang="en-US" altLang="zh-TW" sz="1200" dirty="0" smtClean="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smtClean="0"/>
              </a:p>
            </p:txBody>
          </p:sp>
        </mc:Fallback>
      </mc:AlternateContent>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22</a:t>
            </a:fld>
            <a:endParaRPr lang="en-US" altLang="zh-CN"/>
          </a:p>
        </p:txBody>
      </p:sp>
    </p:spTree>
    <p:extLst>
      <p:ext uri="{BB962C8B-B14F-4D97-AF65-F5344CB8AC3E}">
        <p14:creationId xmlns:p14="http://schemas.microsoft.com/office/powerpoint/2010/main" val="179060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23</a:t>
            </a:fld>
            <a:endParaRPr lang="en-US" altLang="zh-CN"/>
          </a:p>
        </p:txBody>
      </p:sp>
    </p:spTree>
    <p:extLst>
      <p:ext uri="{BB962C8B-B14F-4D97-AF65-F5344CB8AC3E}">
        <p14:creationId xmlns:p14="http://schemas.microsoft.com/office/powerpoint/2010/main" val="369067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24</a:t>
            </a:fld>
            <a:endParaRPr lang="en-US" altLang="zh-CN"/>
          </a:p>
        </p:txBody>
      </p:sp>
    </p:spTree>
    <p:extLst>
      <p:ext uri="{BB962C8B-B14F-4D97-AF65-F5344CB8AC3E}">
        <p14:creationId xmlns:p14="http://schemas.microsoft.com/office/powerpoint/2010/main" val="123999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25</a:t>
            </a:fld>
            <a:endParaRPr lang="en-US" altLang="zh-CN"/>
          </a:p>
        </p:txBody>
      </p:sp>
    </p:spTree>
    <p:extLst>
      <p:ext uri="{BB962C8B-B14F-4D97-AF65-F5344CB8AC3E}">
        <p14:creationId xmlns:p14="http://schemas.microsoft.com/office/powerpoint/2010/main" val="2300905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26</a:t>
            </a:fld>
            <a:endParaRPr lang="en-US" altLang="zh-CN"/>
          </a:p>
        </p:txBody>
      </p:sp>
    </p:spTree>
    <p:extLst>
      <p:ext uri="{BB962C8B-B14F-4D97-AF65-F5344CB8AC3E}">
        <p14:creationId xmlns:p14="http://schemas.microsoft.com/office/powerpoint/2010/main" val="317323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27</a:t>
            </a:fld>
            <a:endParaRPr lang="en-US" altLang="zh-CN"/>
          </a:p>
        </p:txBody>
      </p:sp>
    </p:spTree>
    <p:extLst>
      <p:ext uri="{BB962C8B-B14F-4D97-AF65-F5344CB8AC3E}">
        <p14:creationId xmlns:p14="http://schemas.microsoft.com/office/powerpoint/2010/main" val="91080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28</a:t>
            </a:fld>
            <a:endParaRPr lang="en-US" altLang="zh-CN"/>
          </a:p>
        </p:txBody>
      </p:sp>
    </p:spTree>
    <p:extLst>
      <p:ext uri="{BB962C8B-B14F-4D97-AF65-F5344CB8AC3E}">
        <p14:creationId xmlns:p14="http://schemas.microsoft.com/office/powerpoint/2010/main" val="125463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29</a:t>
            </a:fld>
            <a:endParaRPr lang="en-US" altLang="zh-CN"/>
          </a:p>
        </p:txBody>
      </p:sp>
    </p:spTree>
    <p:extLst>
      <p:ext uri="{BB962C8B-B14F-4D97-AF65-F5344CB8AC3E}">
        <p14:creationId xmlns:p14="http://schemas.microsoft.com/office/powerpoint/2010/main" val="125463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3</a:t>
            </a:fld>
            <a:endParaRPr lang="en-US" altLang="zh-CN"/>
          </a:p>
        </p:txBody>
      </p:sp>
    </p:spTree>
    <p:extLst>
      <p:ext uri="{BB962C8B-B14F-4D97-AF65-F5344CB8AC3E}">
        <p14:creationId xmlns:p14="http://schemas.microsoft.com/office/powerpoint/2010/main" val="3912449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30</a:t>
            </a:fld>
            <a:endParaRPr lang="en-US" altLang="zh-CN"/>
          </a:p>
        </p:txBody>
      </p:sp>
    </p:spTree>
    <p:extLst>
      <p:ext uri="{BB962C8B-B14F-4D97-AF65-F5344CB8AC3E}">
        <p14:creationId xmlns:p14="http://schemas.microsoft.com/office/powerpoint/2010/main" val="1240713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itchFamily="18" charset="0"/>
                <a:cs typeface="Times New Roman"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31</a:t>
            </a:fld>
            <a:endParaRPr lang="en-US" altLang="zh-CN"/>
          </a:p>
        </p:txBody>
      </p:sp>
    </p:spTree>
    <p:extLst>
      <p:ext uri="{BB962C8B-B14F-4D97-AF65-F5344CB8AC3E}">
        <p14:creationId xmlns:p14="http://schemas.microsoft.com/office/powerpoint/2010/main" val="1661313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 Westgard</a:t>
            </a:r>
            <a:r>
              <a:rPr lang="zh-CN" altLang="en-US" dirty="0">
                <a:ea typeface="宋体" pitchFamily="2" charset="-122"/>
              </a:rPr>
              <a:t>，</a:t>
            </a:r>
            <a:r>
              <a:rPr lang="en-US" altLang="zh-CN" dirty="0">
                <a:ea typeface="宋体" pitchFamily="2" charset="-122"/>
              </a:rPr>
              <a:t>JJ 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endParaRPr lang="en-US" altLang="zh-CN"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Parvin* and Ann M. Gronowski.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32</a:t>
            </a:fld>
            <a:endParaRPr lang="en-US" altLang="zh-CN"/>
          </a:p>
        </p:txBody>
      </p:sp>
    </p:spTree>
    <p:extLst>
      <p:ext uri="{BB962C8B-B14F-4D97-AF65-F5344CB8AC3E}">
        <p14:creationId xmlns:p14="http://schemas.microsoft.com/office/powerpoint/2010/main" val="2217512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5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pPr>
              <a:lnSpc>
                <a:spcPct val="150000"/>
              </a:lnSpc>
            </a:pPr>
            <a:endParaRPr lang="en-US" altLang="zh-CN" dirty="0">
              <a:ea typeface="宋体" pitchFamily="2" charset="-122"/>
            </a:endParaRPr>
          </a:p>
          <a:p>
            <a:pPr>
              <a:lnSpc>
                <a:spcPct val="150000"/>
              </a:lnSpc>
            </a:pPr>
            <a:r>
              <a:rPr lang="zh-CN" altLang="en-US" dirty="0">
                <a:ea typeface="宋体" pitchFamily="2" charset="-122"/>
              </a:rPr>
              <a:t>来源于：临床检验质量控制技术（第三版），王治国编著，人民文学出版社。</a:t>
            </a:r>
          </a:p>
          <a:p>
            <a:pPr>
              <a:lnSpc>
                <a:spcPct val="150000"/>
              </a:lnSpc>
            </a:pPr>
            <a:r>
              <a:rPr lang="zh-CN" altLang="en-US" dirty="0">
                <a:ea typeface="宋体" pitchFamily="2" charset="-122"/>
              </a:rPr>
              <a:t>第二十五章 临床检验批长度</a:t>
            </a:r>
            <a:endParaRPr lang="en-US" altLang="zh-CN" dirty="0">
              <a:ea typeface="宋体" pitchFamily="2" charset="-122"/>
            </a:endParaRPr>
          </a:p>
          <a:p>
            <a:pPr>
              <a:lnSpc>
                <a:spcPct val="150000"/>
              </a:lnSpc>
            </a:pPr>
            <a:endParaRPr lang="en-US" altLang="zh-CN" dirty="0">
              <a:ea typeface="宋体"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根據臨床實驗室實際情況分析誤差模式和質控模式，首先建立各模式下的不合格患者結果數計算的數學模型，模型中需要研究的參數是 </a:t>
            </a:r>
            <a:r>
              <a:rPr kumimoji="0" lang="en-US" altLang="zh-CN" sz="1200" b="0" i="1" u="none" strike="noStrike" kern="1200" cap="none" spc="0" normalizeH="0" baseline="0" noProof="0" dirty="0" err="1">
                <a:ln>
                  <a:noFill/>
                </a:ln>
                <a:solidFill>
                  <a:srgbClr val="000000"/>
                </a:solidFill>
                <a:effectLst/>
                <a:uLnTx/>
                <a:uFillTx/>
                <a:latin typeface="Times New Roman" pitchFamily="18" charset="0"/>
                <a:ea typeface="宋体" pitchFamily="2" charset="-122"/>
                <a:cs typeface="Times New Roman" pitchFamily="18" charset="0"/>
              </a:rPr>
              <a:t>ARL</a:t>
            </a:r>
            <a:r>
              <a:rPr kumimoji="0" lang="en-US" altLang="zh-CN" sz="1200" b="0" i="1" u="none" strike="noStrike" kern="1200" cap="none" spc="0" normalizeH="0" baseline="-25000" noProof="0" dirty="0" err="1">
                <a:ln>
                  <a:noFill/>
                </a:ln>
                <a:solidFill>
                  <a:srgbClr val="000000"/>
                </a:solidFill>
                <a:effectLst/>
                <a:uLnTx/>
                <a:uFillTx/>
                <a:latin typeface="Times New Roman" pitchFamily="18" charset="0"/>
                <a:ea typeface="宋体" pitchFamily="2" charset="-122"/>
                <a:cs typeface="Times New Roman" pitchFamily="18" charset="0"/>
              </a:rPr>
              <a:t>ed</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，使用統計學原理計算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P</a:t>
            </a:r>
            <a:r>
              <a:rPr kumimoji="0" lang="en-US" altLang="zh-CN" sz="1200" b="0" i="1"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，將這兩個參數代入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Nu</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計算的數學模型中，設定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a:t>
            </a:r>
            <a:r>
              <a:rPr kumimoji="0" lang="en-US" altLang="zh-CN" sz="1200" b="0" i="0"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0</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1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，得出最佳分析批長度，研究思路見圖。</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33</a:t>
            </a:fld>
            <a:endParaRPr lang="en-US" altLang="zh-CN"/>
          </a:p>
        </p:txBody>
      </p:sp>
    </p:spTree>
    <p:extLst>
      <p:ext uri="{BB962C8B-B14F-4D97-AF65-F5344CB8AC3E}">
        <p14:creationId xmlns:p14="http://schemas.microsoft.com/office/powerpoint/2010/main" val="4007873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r>
              <a:rPr lang="zh-CN" altLang="en-US" dirty="0">
                <a:ea typeface="宋体" pitchFamily="2" charset="-122"/>
              </a:rPr>
              <a:t>在</a:t>
            </a:r>
            <a:r>
              <a:rPr lang="zh-CN" altLang="en-US" baseline="0" dirty="0">
                <a:ea typeface="宋体" pitchFamily="2" charset="-122"/>
              </a:rPr>
              <a:t>存在系统误差和随机误差时，分别进行，</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模擬流程圖</a:t>
            </a: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34</a:t>
            </a:fld>
            <a:endParaRPr lang="en-US" altLang="zh-CN"/>
          </a:p>
        </p:txBody>
      </p:sp>
    </p:spTree>
    <p:extLst>
      <p:ext uri="{BB962C8B-B14F-4D97-AF65-F5344CB8AC3E}">
        <p14:creationId xmlns:p14="http://schemas.microsoft.com/office/powerpoint/2010/main" val="3122325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endParaRPr lang="en-US" altLang="zh-CN"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Parvin*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TW" dirty="0">
              <a:ea typeface="宋体" pitchFamily="2" charset="-122"/>
            </a:endParaRPr>
          </a:p>
          <a:p>
            <a:r>
              <a:rPr lang="zh-TW" altLang="en-US" dirty="0">
                <a:ea typeface="宋体" pitchFamily="2" charset="-122"/>
              </a:rPr>
              <a:t>仿真過程數據表（</a:t>
            </a:r>
            <a:r>
              <a:rPr lang="zh-CN" altLang="en-US" dirty="0">
                <a:ea typeface="宋体" pitchFamily="2" charset="-122"/>
              </a:rPr>
              <a:t>上</a:t>
            </a:r>
            <a:r>
              <a:rPr lang="zh-TW" altLang="en-US" dirty="0">
                <a:ea typeface="宋体" pitchFamily="2" charset="-122"/>
              </a:rPr>
              <a:t>表），</a:t>
            </a:r>
          </a:p>
          <a:p>
            <a:r>
              <a:rPr lang="zh-TW" altLang="en-US" dirty="0">
                <a:ea typeface="宋体" pitchFamily="2" charset="-122"/>
              </a:rPr>
              <a:t>指定系統（隨機）誤差和 </a:t>
            </a:r>
            <a:r>
              <a:rPr lang="en-US" altLang="zh-TW" dirty="0">
                <a:ea typeface="宋体" pitchFamily="2" charset="-122"/>
              </a:rPr>
              <a:t>NQ </a:t>
            </a:r>
            <a:r>
              <a:rPr lang="zh-TW" altLang="en-US" dirty="0">
                <a:ea typeface="宋体" pitchFamily="2" charset="-122"/>
              </a:rPr>
              <a:t>，繪出規則（及組合）的檢出概率 </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 A i - 1 ) </a:t>
            </a:r>
            <a:r>
              <a:rPr lang="zh-TW" altLang="en-US" dirty="0">
                <a:ea typeface="宋体" pitchFamily="2" charset="-122"/>
              </a:rPr>
              <a:t>和 </a:t>
            </a:r>
            <a:r>
              <a:rPr lang="en-US" altLang="zh-TW" dirty="0">
                <a:ea typeface="宋体" pitchFamily="2" charset="-122"/>
              </a:rPr>
              <a:t>P ( ≤ </a:t>
            </a:r>
            <a:r>
              <a:rPr lang="en-US" altLang="zh-TW" dirty="0" err="1">
                <a:ea typeface="宋体" pitchFamily="2" charset="-122"/>
              </a:rPr>
              <a:t>Ri</a:t>
            </a:r>
            <a:r>
              <a:rPr lang="en-US" altLang="zh-TW" dirty="0">
                <a:ea typeface="宋体" pitchFamily="2" charset="-122"/>
              </a:rPr>
              <a:t> ) </a:t>
            </a:r>
            <a:r>
              <a:rPr lang="zh-TW" altLang="en-US" dirty="0">
                <a:ea typeface="宋体" pitchFamily="2" charset="-122"/>
              </a:rPr>
              <a:t>的隨批次變化的函數關係圖，</a:t>
            </a:r>
          </a:p>
          <a:p>
            <a:r>
              <a:rPr lang="zh-TW" altLang="en-US" dirty="0">
                <a:ea typeface="宋体" pitchFamily="2" charset="-122"/>
              </a:rPr>
              <a:t>選定質控規則和 </a:t>
            </a:r>
            <a:r>
              <a:rPr lang="en-US" altLang="zh-TW" dirty="0">
                <a:ea typeface="宋体" pitchFamily="2" charset="-122"/>
              </a:rPr>
              <a:t>NQ </a:t>
            </a:r>
            <a:r>
              <a:rPr lang="zh-TW" altLang="en-US" dirty="0">
                <a:ea typeface="宋体" pitchFamily="2" charset="-122"/>
              </a:rPr>
              <a:t>值后，可得出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的值隨 </a:t>
            </a:r>
            <a:r>
              <a:rPr lang="en-US" altLang="zh-TW" dirty="0">
                <a:ea typeface="宋体" pitchFamily="2" charset="-122"/>
              </a:rPr>
              <a:t>SE / RE </a:t>
            </a:r>
            <a:r>
              <a:rPr lang="zh-TW" altLang="en-US" dirty="0">
                <a:ea typeface="宋体" pitchFamily="2" charset="-122"/>
              </a:rPr>
              <a:t>變化的函數曲線；</a:t>
            </a:r>
          </a:p>
          <a:p>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a:p>
            <a:endParaRPr lang="en-US" altLang="zh-TW" dirty="0">
              <a:ea typeface="宋体" pitchFamily="2" charset="-122"/>
            </a:endParaRPr>
          </a:p>
          <a:p>
            <a:r>
              <a:rPr lang="zh-TW" altLang="en-US" dirty="0">
                <a:ea typeface="宋体" pitchFamily="2" charset="-122"/>
              </a:rPr>
              <a:t>每個質控規則（或規則組合）在特定的 </a:t>
            </a:r>
            <a:r>
              <a:rPr lang="en-US" altLang="zh-TW" dirty="0">
                <a:ea typeface="宋体" pitchFamily="2" charset="-122"/>
              </a:rPr>
              <a:t>NQ </a:t>
            </a:r>
            <a:r>
              <a:rPr lang="zh-TW" altLang="en-US" dirty="0">
                <a:ea typeface="宋体" pitchFamily="2" charset="-122"/>
              </a:rPr>
              <a:t>和 </a:t>
            </a:r>
            <a:r>
              <a:rPr lang="en-US" altLang="zh-TW" dirty="0">
                <a:ea typeface="宋体" pitchFamily="2" charset="-122"/>
              </a:rPr>
              <a:t>SE </a:t>
            </a:r>
            <a:r>
              <a:rPr lang="zh-TW" altLang="en-US" dirty="0">
                <a:ea typeface="宋体" pitchFamily="2" charset="-122"/>
              </a:rPr>
              <a:t>下的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值，計算過程及結果表示如下表，仿真過程輸出的結果包括：</a:t>
            </a:r>
            <a:r>
              <a:rPr lang="en-US" altLang="zh-TW" dirty="0">
                <a:ea typeface="宋体" pitchFamily="2" charset="-122"/>
              </a:rPr>
              <a:t>1) </a:t>
            </a:r>
            <a:r>
              <a:rPr lang="zh-TW" altLang="en-US" dirty="0">
                <a:ea typeface="宋体" pitchFamily="2" charset="-122"/>
              </a:rPr>
              <a:t>仿真過程數據表（如下表），</a:t>
            </a:r>
            <a:r>
              <a:rPr lang="en-US" altLang="zh-TW" dirty="0">
                <a:ea typeface="宋体" pitchFamily="2" charset="-122"/>
              </a:rPr>
              <a:t>2) </a:t>
            </a:r>
            <a:r>
              <a:rPr lang="zh-TW" altLang="en-US" dirty="0">
                <a:ea typeface="宋体" pitchFamily="2" charset="-122"/>
              </a:rPr>
              <a:t>根據仿真數據表計算的結果，指定系統（隨機）誤差和 </a:t>
            </a:r>
            <a:r>
              <a:rPr lang="en-US" altLang="zh-TW" dirty="0">
                <a:ea typeface="宋体" pitchFamily="2" charset="-122"/>
              </a:rPr>
              <a:t>N</a:t>
            </a:r>
            <a:r>
              <a:rPr lang="en-US" altLang="zh-TW" baseline="-25000" dirty="0">
                <a:ea typeface="宋体" pitchFamily="2" charset="-122"/>
              </a:rPr>
              <a:t>Q</a:t>
            </a:r>
            <a:r>
              <a:rPr lang="en-US" altLang="zh-TW" dirty="0">
                <a:ea typeface="宋体" pitchFamily="2" charset="-122"/>
              </a:rPr>
              <a:t> </a:t>
            </a:r>
            <a:r>
              <a:rPr lang="zh-TW" altLang="en-US" dirty="0">
                <a:ea typeface="宋体" pitchFamily="2" charset="-122"/>
              </a:rPr>
              <a:t>，繪出規則（及組合）的檢出概率 </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 A i - 1 ) </a:t>
            </a:r>
            <a:r>
              <a:rPr lang="zh-TW" altLang="en-US" dirty="0">
                <a:ea typeface="宋体" pitchFamily="2" charset="-122"/>
              </a:rPr>
              <a:t>和 </a:t>
            </a:r>
            <a:r>
              <a:rPr lang="en-US" altLang="zh-TW" dirty="0">
                <a:ea typeface="宋体" pitchFamily="2" charset="-122"/>
              </a:rPr>
              <a:t>P ( ≤ </a:t>
            </a:r>
            <a:r>
              <a:rPr lang="en-US" altLang="zh-TW" dirty="0" err="1">
                <a:ea typeface="宋体" pitchFamily="2" charset="-122"/>
              </a:rPr>
              <a:t>Ri</a:t>
            </a:r>
            <a:r>
              <a:rPr lang="en-US" altLang="zh-TW" dirty="0">
                <a:ea typeface="宋体" pitchFamily="2" charset="-122"/>
              </a:rPr>
              <a:t> ) </a:t>
            </a:r>
            <a:r>
              <a:rPr lang="zh-TW" altLang="en-US" dirty="0">
                <a:ea typeface="宋体" pitchFamily="2" charset="-122"/>
              </a:rPr>
              <a:t>的隨批次變化的函數關係圖，</a:t>
            </a:r>
            <a:r>
              <a:rPr lang="en-US" altLang="zh-TW" dirty="0">
                <a:ea typeface="宋体" pitchFamily="2" charset="-122"/>
              </a:rPr>
              <a:t>3) </a:t>
            </a:r>
            <a:r>
              <a:rPr lang="zh-TW" altLang="en-US" dirty="0">
                <a:ea typeface="宋体" pitchFamily="2" charset="-122"/>
              </a:rPr>
              <a:t>根據仿真數據表的計算結果，選定質控規則和 </a:t>
            </a:r>
            <a:r>
              <a:rPr lang="en-US" altLang="zh-TW" dirty="0">
                <a:ea typeface="宋体" pitchFamily="2" charset="-122"/>
              </a:rPr>
              <a:t>N</a:t>
            </a:r>
            <a:r>
              <a:rPr lang="en-US" altLang="zh-TW" baseline="-25000" dirty="0">
                <a:ea typeface="宋体" pitchFamily="2" charset="-122"/>
              </a:rPr>
              <a:t>Q</a:t>
            </a:r>
            <a:r>
              <a:rPr lang="en-US" altLang="zh-TW" dirty="0">
                <a:ea typeface="宋体" pitchFamily="2" charset="-122"/>
              </a:rPr>
              <a:t> </a:t>
            </a:r>
            <a:r>
              <a:rPr lang="zh-TW" altLang="en-US" dirty="0">
                <a:ea typeface="宋体" pitchFamily="2" charset="-122"/>
              </a:rPr>
              <a:t>值后，可得出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的值隨 </a:t>
            </a:r>
            <a:r>
              <a:rPr lang="en-US" altLang="zh-TW" dirty="0">
                <a:ea typeface="宋体" pitchFamily="2" charset="-122"/>
              </a:rPr>
              <a:t>SE / RE </a:t>
            </a:r>
            <a:r>
              <a:rPr lang="zh-TW" altLang="en-US" dirty="0">
                <a:ea typeface="宋体" pitchFamily="2" charset="-122"/>
              </a:rPr>
              <a:t>變化的函數曲線；</a:t>
            </a:r>
            <a:endParaRPr lang="en-US" altLang="zh-TW"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35</a:t>
            </a:fld>
            <a:endParaRPr lang="en-US" altLang="zh-CN"/>
          </a:p>
        </p:txBody>
      </p:sp>
    </p:spTree>
    <p:extLst>
      <p:ext uri="{BB962C8B-B14F-4D97-AF65-F5344CB8AC3E}">
        <p14:creationId xmlns:p14="http://schemas.microsoft.com/office/powerpoint/2010/main" val="26543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4</a:t>
            </a:fld>
            <a:endParaRPr lang="en-US" altLang="zh-CN"/>
          </a:p>
        </p:txBody>
      </p:sp>
    </p:spTree>
    <p:extLst>
      <p:ext uri="{BB962C8B-B14F-4D97-AF65-F5344CB8AC3E}">
        <p14:creationId xmlns:p14="http://schemas.microsoft.com/office/powerpoint/2010/main" val="233608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5</a:t>
            </a:fld>
            <a:endParaRPr lang="en-US" altLang="zh-CN"/>
          </a:p>
        </p:txBody>
      </p:sp>
    </p:spTree>
    <p:extLst>
      <p:ext uri="{BB962C8B-B14F-4D97-AF65-F5344CB8AC3E}">
        <p14:creationId xmlns:p14="http://schemas.microsoft.com/office/powerpoint/2010/main" val="65110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6</a:t>
            </a:fld>
            <a:endParaRPr lang="en-US" altLang="zh-CN"/>
          </a:p>
        </p:txBody>
      </p:sp>
    </p:spTree>
    <p:extLst>
      <p:ext uri="{BB962C8B-B14F-4D97-AF65-F5344CB8AC3E}">
        <p14:creationId xmlns:p14="http://schemas.microsoft.com/office/powerpoint/2010/main" val="1903866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7</a:t>
            </a:fld>
            <a:endParaRPr lang="en-US" altLang="zh-CN"/>
          </a:p>
        </p:txBody>
      </p:sp>
    </p:spTree>
    <p:extLst>
      <p:ext uri="{BB962C8B-B14F-4D97-AF65-F5344CB8AC3E}">
        <p14:creationId xmlns:p14="http://schemas.microsoft.com/office/powerpoint/2010/main" val="130840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8</a:t>
            </a:fld>
            <a:endParaRPr lang="en-US" altLang="zh-CN"/>
          </a:p>
        </p:txBody>
      </p:sp>
    </p:spTree>
    <p:extLst>
      <p:ext uri="{BB962C8B-B14F-4D97-AF65-F5344CB8AC3E}">
        <p14:creationId xmlns:p14="http://schemas.microsoft.com/office/powerpoint/2010/main" val="391244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誤差沒有後續效應，即間斷型誤差；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並且每個實驗室都可能產生自己的分佈特點，當這種彌散分佈或極多點離散分佈的狀態時，對於誤差處在每一點上的誤差檢出率</a:t>
            </a:r>
            <a:r>
              <a:rPr lang="en-US" altLang="zh-CN" dirty="0" err="1">
                <a:ea typeface="宋体" pitchFamily="2" charset="-122"/>
              </a:rPr>
              <a:t>Ped</a:t>
            </a:r>
            <a:r>
              <a:rPr lang="zh-CN" altLang="en-US" dirty="0">
                <a:ea typeface="宋体" pitchFamily="2" charset="-122"/>
              </a:rPr>
              <a:t>都不相同，並且因為即使存在誤差但是小於臨界誤差的分析批仍然不能算作失控，此時質控過程如果報失控，則應視為是假失控，因此假失控率</a:t>
            </a:r>
            <a:r>
              <a:rPr lang="en-US" altLang="zh-CN" dirty="0" err="1">
                <a:ea typeface="宋体" pitchFamily="2" charset="-122"/>
              </a:rPr>
              <a:t>Pfr</a:t>
            </a:r>
            <a:r>
              <a:rPr lang="zh-CN" altLang="en-US" dirty="0">
                <a:ea typeface="宋体" pitchFamily="2" charset="-122"/>
              </a:rPr>
              <a:t>在隨著誤差分佈的不同也是不相同的，這樣在誤差分佈的整個空間內總體的誤差檢出率與假失控率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）仿真的辦法來近似得到整個誤差分佈狀態下的假失控率和誤差檢出率。</a:t>
            </a:r>
            <a:endParaRPr lang="zh-TW" altLang="en-US" dirty="0">
              <a:ea typeface="宋体" pitchFamily="2" charset="-122"/>
            </a:endParaRP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4BF0E3-37B6-4355-8C2A-A1E714CEC4DE}" type="slidenum">
              <a:rPr lang="en-US" altLang="zh-CN" smtClean="0"/>
              <a:pPr eaLnBrk="1" hangingPunct="1"/>
              <a:t>9</a:t>
            </a:fld>
            <a:endParaRPr lang="en-US" altLang="zh-CN"/>
          </a:p>
        </p:txBody>
      </p:sp>
    </p:spTree>
    <p:extLst>
      <p:ext uri="{BB962C8B-B14F-4D97-AF65-F5344CB8AC3E}">
        <p14:creationId xmlns:p14="http://schemas.microsoft.com/office/powerpoint/2010/main" val="2096384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a:extLst>
              <a:ext uri="{28A0092B-C50C-407E-A947-70E740481C1C}">
                <a14:useLocalDpi xmlns:a14="http://schemas.microsoft.com/office/drawing/2010/main" val="0"/>
              </a:ext>
            </a:extLst>
          </a:blip>
          <a:srcRect t="8968" b="2744"/>
          <a:stretch>
            <a:fillRect/>
          </a:stretch>
        </p:blipFill>
        <p:spPr bwMode="auto">
          <a:xfrm>
            <a:off x="0"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3" y="284163"/>
            <a:ext cx="9793287"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3"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92345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6407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3337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3516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38" y="1087438"/>
            <a:ext cx="5356225"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38" y="3551238"/>
            <a:ext cx="5356225"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31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20911"/>
          <a:stretch>
            <a:fillRect/>
          </a:stretch>
        </p:blipFill>
        <p:spPr bwMode="auto">
          <a:xfrm>
            <a:off x="0" y="0"/>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a:extLst>
              <a:ext uri="{28A0092B-C50C-407E-A947-70E740481C1C}">
                <a14:useLocalDpi xmlns:a14="http://schemas.microsoft.com/office/drawing/2010/main" val="0"/>
              </a:ext>
            </a:extLst>
          </a:blip>
          <a:srcRect l="621" t="59732" r="491" b="2483"/>
          <a:stretch>
            <a:fillRect/>
          </a:stretch>
        </p:blipFill>
        <p:spPr bwMode="auto">
          <a:xfrm>
            <a:off x="0"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0" y="3868738"/>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0" y="5005388"/>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871152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29035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72840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3"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43398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52802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3820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5797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97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9255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63281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63765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42706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0" y="2343150"/>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solidFill>
                  <a:schemeClr val="bg1"/>
                </a:solidFill>
                <a:ea typeface="Arial Unicode MS" pitchFamily="34" charset="-122"/>
                <a:cs typeface="Arial Unicode MS" pitchFamily="34" charset="-122"/>
              </a:rPr>
              <a:t>© 2011 Mindray Confidential</a:t>
            </a:r>
          </a:p>
        </p:txBody>
      </p:sp>
      <p:sp>
        <p:nvSpPr>
          <p:cNvPr id="7" name="Freeform 17"/>
          <p:cNvSpPr>
            <a:spLocks noEditPoints="1"/>
          </p:cNvSpPr>
          <p:nvPr/>
        </p:nvSpPr>
        <p:spPr bwMode="auto">
          <a:xfrm>
            <a:off x="8632825" y="5851525"/>
            <a:ext cx="2444750"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88"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FB5C0CF9-CDAD-4642-B4DB-756D2D128920}" type="slidenum">
              <a:rPr lang="en-US" altLang="zh-CN"/>
              <a:pPr>
                <a:defRPr/>
              </a:pPr>
              <a:t>‹#›</a:t>
            </a:fld>
            <a:endParaRPr lang="en-US" altLang="zh-CN"/>
          </a:p>
        </p:txBody>
      </p:sp>
    </p:spTree>
    <p:extLst>
      <p:ext uri="{BB962C8B-B14F-4D97-AF65-F5344CB8AC3E}">
        <p14:creationId xmlns:p14="http://schemas.microsoft.com/office/powerpoint/2010/main" val="4144954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0864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88332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0273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102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16077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86623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694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98376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25474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550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0678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0" y="1925638"/>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88" y="4841875"/>
            <a:ext cx="8066087"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0"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842C7135-C1BC-426A-ABCC-D867CAC4C354}" type="slidenum">
              <a:rPr lang="en-US" altLang="zh-CN"/>
              <a:pPr>
                <a:defRPr/>
              </a:pPr>
              <a:t>‹#›</a:t>
            </a:fld>
            <a:endParaRPr lang="en-US" altLang="zh-CN"/>
          </a:p>
        </p:txBody>
      </p:sp>
    </p:spTree>
    <p:extLst>
      <p:ext uri="{BB962C8B-B14F-4D97-AF65-F5344CB8AC3E}">
        <p14:creationId xmlns:p14="http://schemas.microsoft.com/office/powerpoint/2010/main" val="635008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47348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46014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142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156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7990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25036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24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97145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6191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34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96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972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2066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6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2085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4831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44450"/>
            <a:ext cx="108648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3" y="1087438"/>
            <a:ext cx="10864850"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802" r:id="rId1"/>
    <p:sldLayoutId id="2147486760" r:id="rId2"/>
    <p:sldLayoutId id="2147486761" r:id="rId3"/>
    <p:sldLayoutId id="2147486762" r:id="rId4"/>
    <p:sldLayoutId id="2147486763" r:id="rId5"/>
    <p:sldLayoutId id="2147486764" r:id="rId6"/>
    <p:sldLayoutId id="2147486765" r:id="rId7"/>
    <p:sldLayoutId id="2147486766" r:id="rId8"/>
    <p:sldLayoutId id="2147486767" r:id="rId9"/>
    <p:sldLayoutId id="2147486768" r:id="rId10"/>
    <p:sldLayoutId id="2147486769" r:id="rId11"/>
    <p:sldLayoutId id="2147486770" r:id="rId12"/>
    <p:sldLayoutId id="2147486771"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3" y="0"/>
            <a:ext cx="1086485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3" y="1030288"/>
            <a:ext cx="108648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803" r:id="rId1"/>
    <p:sldLayoutId id="2147486772" r:id="rId2"/>
    <p:sldLayoutId id="2147486773" r:id="rId3"/>
    <p:sldLayoutId id="2147486774" r:id="rId4"/>
    <p:sldLayoutId id="2147486775" r:id="rId5"/>
    <p:sldLayoutId id="2147486776" r:id="rId6"/>
    <p:sldLayoutId id="2147486777" r:id="rId7"/>
    <p:sldLayoutId id="2147486778" r:id="rId8"/>
    <p:sldLayoutId id="2147486779" r:id="rId9"/>
    <p:sldLayoutId id="2147486780" r:id="rId10"/>
    <p:sldLayoutId id="214748678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3" y="44450"/>
            <a:ext cx="108648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3" y="1090613"/>
            <a:ext cx="1086485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FA212828-8C05-4F25-9A32-90376F96E15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3078"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04" r:id="rId1"/>
    <p:sldLayoutId id="2147486782" r:id="rId2"/>
    <p:sldLayoutId id="2147486783" r:id="rId3"/>
    <p:sldLayoutId id="2147486784" r:id="rId4"/>
    <p:sldLayoutId id="2147486785" r:id="rId5"/>
    <p:sldLayoutId id="2147486786" r:id="rId6"/>
    <p:sldLayoutId id="2147486787" r:id="rId7"/>
    <p:sldLayoutId id="2147486788" r:id="rId8"/>
    <p:sldLayoutId id="2147486789" r:id="rId9"/>
    <p:sldLayoutId id="2147486790" r:id="rId10"/>
    <p:sldLayoutId id="214748679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3" y="0"/>
            <a:ext cx="108648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3" y="1074738"/>
            <a:ext cx="1086485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5A470D47-21A3-4F6B-9616-14773FDAA9B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4102"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05"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210.png"/><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74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emf"/><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8" y="1633597"/>
            <a:ext cx="9558337" cy="3212979"/>
          </a:xfrm>
        </p:spPr>
        <p:txBody>
          <a:bodyPr/>
          <a:lstStyle/>
          <a:p>
            <a:pPr algn="ctr" eaLnBrk="1" hangingPunct="1">
              <a:lnSpc>
                <a:spcPct val="150000"/>
              </a:lnSpc>
            </a:pPr>
            <a:r>
              <a:rPr lang="zh-CN" altLang="en-US" sz="2400" dirty="0">
                <a:solidFill>
                  <a:schemeClr val="tx1"/>
                </a:solidFill>
                <a:latin typeface="宋体" panose="02010600030101010101" pitchFamily="2" charset="-122"/>
                <a:ea typeface="宋体" panose="02010600030101010101" pitchFamily="2" charset="-122"/>
              </a:rPr>
              <a:t>診斷試驗分析過程控制設計</a:t>
            </a:r>
            <a:br>
              <a:rPr lang="en-US" altLang="zh-CN" sz="2400" dirty="0">
                <a:solidFill>
                  <a:schemeClr val="tx1"/>
                </a:solidFill>
                <a:latin typeface="宋体" panose="02010600030101010101" pitchFamily="2" charset="-122"/>
                <a:ea typeface="宋体" panose="02010600030101010101" pitchFamily="2" charset="-122"/>
              </a:rPr>
            </a:br>
            <a:r>
              <a:rPr lang="zh-CN" altLang="en-US" sz="2400" dirty="0">
                <a:solidFill>
                  <a:schemeClr val="tx1"/>
                </a:solidFill>
                <a:latin typeface="宋体" panose="02010600030101010101" pitchFamily="2" charset="-122"/>
                <a:ea typeface="宋体" panose="02010600030101010101" pitchFamily="2" charset="-122"/>
              </a:rPr>
              <a:t>之</a:t>
            </a:r>
            <a:br>
              <a:rPr lang="en-US" altLang="zh-CN" sz="2400" dirty="0">
                <a:solidFill>
                  <a:schemeClr val="tx1"/>
                </a:solidFill>
                <a:latin typeface="宋体" panose="02010600030101010101" pitchFamily="2" charset="-122"/>
                <a:ea typeface="宋体" panose="02010600030101010101" pitchFamily="2" charset="-122"/>
              </a:rPr>
            </a:br>
            <a:r>
              <a:rPr lang="zh-CN" altLang="en-US" sz="2400" dirty="0">
                <a:solidFill>
                  <a:schemeClr val="tx1"/>
                </a:solidFill>
                <a:latin typeface="宋体" panose="02010600030101010101" pitchFamily="2" charset="-122"/>
                <a:ea typeface="宋体" panose="02010600030101010101" pitchFamily="2" charset="-122"/>
              </a:rPr>
              <a:t>功效分析、批長度估計</a:t>
            </a:r>
            <a:br>
              <a:rPr lang="en-US" altLang="zh-CN" sz="2400" dirty="0">
                <a:solidFill>
                  <a:schemeClr val="tx1"/>
                </a:solidFill>
                <a:latin typeface="宋体" panose="02010600030101010101" pitchFamily="2" charset="-122"/>
                <a:ea typeface="宋体" panose="02010600030101010101" pitchFamily="2" charset="-122"/>
              </a:rPr>
            </a:b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quality assurance of process control based on statistics</a:t>
            </a:r>
            <a:r>
              <a:rPr lang="zh-CN" altLang="en-US" sz="2400" dirty="0">
                <a:solidFill>
                  <a:schemeClr val="tx1"/>
                </a:solidFill>
                <a:latin typeface="宋体" panose="02010600030101010101" pitchFamily="2" charset="-122"/>
                <a:ea typeface="宋体" panose="02010600030101010101" pitchFamily="2" charset="-122"/>
              </a:rPr>
              <a:t>：</a:t>
            </a:r>
            <a:br>
              <a:rPr lang="en-US" altLang="zh-CN" sz="2400" dirty="0">
                <a:solidFill>
                  <a:schemeClr val="tx1"/>
                </a:solidFill>
                <a:latin typeface="宋体" panose="02010600030101010101" pitchFamily="2" charset="-122"/>
                <a:ea typeface="宋体" panose="02010600030101010101" pitchFamily="2" charset="-122"/>
              </a:rPr>
            </a:b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Power</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Number Batch</a:t>
            </a:r>
            <a:endParaRPr lang="zh-CN" altLang="en-US"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33977043"/>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5819" y="1442225"/>
            <a:ext cx="5132746" cy="38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0" name="矩形 3"/>
          <p:cNvSpPr>
            <a:spLocks noChangeArrowheads="1"/>
          </p:cNvSpPr>
          <p:nvPr/>
        </p:nvSpPr>
        <p:spPr bwMode="auto">
          <a:xfrm>
            <a:off x="102828" y="359477"/>
            <a:ext cx="92914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pic>
        <p:nvPicPr>
          <p:cNvPr id="8397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09" y="1441281"/>
            <a:ext cx="5132746" cy="38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14"/>
          <p:cNvSpPr>
            <a:spLocks noChangeArrowheads="1"/>
          </p:cNvSpPr>
          <p:nvPr/>
        </p:nvSpPr>
        <p:spPr bwMode="auto">
          <a:xfrm>
            <a:off x="1765639" y="1247057"/>
            <a:ext cx="268682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Power Function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Systematic Error</a:t>
            </a:r>
          </a:p>
        </p:txBody>
      </p:sp>
      <p:sp>
        <p:nvSpPr>
          <p:cNvPr id="28" name="Rectangle 14"/>
          <p:cNvSpPr>
            <a:spLocks noChangeArrowheads="1"/>
          </p:cNvSpPr>
          <p:nvPr/>
        </p:nvSpPr>
        <p:spPr bwMode="auto">
          <a:xfrm>
            <a:off x="7283739" y="1247057"/>
            <a:ext cx="268682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Power Function ~ Random Error</a:t>
            </a:r>
          </a:p>
        </p:txBody>
      </p:sp>
      <p:sp>
        <p:nvSpPr>
          <p:cNvPr id="29" name="Rectangle 14"/>
          <p:cNvSpPr>
            <a:spLocks noChangeArrowheads="1"/>
          </p:cNvSpPr>
          <p:nvPr/>
        </p:nvSpPr>
        <p:spPr bwMode="auto">
          <a:xfrm>
            <a:off x="9038037" y="4145350"/>
            <a:ext cx="1513325" cy="68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lnSpc>
                <a:spcPct val="150000"/>
              </a:lnSpc>
            </a:pPr>
            <a:r>
              <a:rPr lang="en-US" altLang="zh-CN" sz="850" i="1" dirty="0" err="1">
                <a:latin typeface="Times New Roman" pitchFamily="18" charset="0"/>
                <a:cs typeface="Times New Roman" pitchFamily="18" charset="0"/>
              </a:rPr>
              <a:t>P</a:t>
            </a:r>
            <a:r>
              <a:rPr lang="en-US" altLang="zh-CN" sz="850" i="1" baseline="-25000" dirty="0" err="1">
                <a:latin typeface="Times New Roman" pitchFamily="18" charset="0"/>
                <a:cs typeface="Times New Roman" pitchFamily="18" charset="0"/>
              </a:rPr>
              <a:t>fr</a:t>
            </a:r>
            <a:r>
              <a:rPr lang="en-US" altLang="zh-CN" sz="85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( 1</a:t>
            </a:r>
            <a:r>
              <a:rPr lang="en-US" altLang="zh-CN" sz="800" baseline="-25000" dirty="0">
                <a:latin typeface="Times New Roman" pitchFamily="18" charset="0"/>
                <a:cs typeface="Times New Roman" pitchFamily="18" charset="0"/>
              </a:rPr>
              <a:t>3</a:t>
            </a:r>
            <a:r>
              <a:rPr lang="en-US" altLang="zh-CN" sz="800" i="1" baseline="-25000" dirty="0">
                <a:latin typeface="Times New Roman" pitchFamily="18" charset="0"/>
                <a:cs typeface="Times New Roman" pitchFamily="18" charset="0"/>
              </a:rPr>
              <a:t>s</a:t>
            </a:r>
            <a:r>
              <a:rPr lang="en-US" altLang="zh-CN" sz="800" dirty="0">
                <a:latin typeface="Times New Roman" pitchFamily="18" charset="0"/>
                <a:cs typeface="Times New Roman" pitchFamily="18" charset="0"/>
              </a:rPr>
              <a:t> , </a:t>
            </a:r>
            <a:r>
              <a:rPr lang="en-US" altLang="zh-CN" sz="800" i="1" dirty="0">
                <a:latin typeface="Times New Roman" pitchFamily="18" charset="0"/>
                <a:cs typeface="Times New Roman" pitchFamily="18" charset="0"/>
              </a:rPr>
              <a:t>N</a:t>
            </a:r>
            <a:r>
              <a:rPr lang="en-US" altLang="zh-CN" sz="800" dirty="0">
                <a:latin typeface="Times New Roman" pitchFamily="18" charset="0"/>
                <a:cs typeface="Times New Roman" pitchFamily="18" charset="0"/>
              </a:rPr>
              <a:t> = 1 )</a:t>
            </a:r>
            <a:r>
              <a:rPr lang="zh-CN" altLang="en-US" sz="800" dirty="0">
                <a:latin typeface="Times New Roman" pitchFamily="18" charset="0"/>
                <a:cs typeface="Times New Roman" pitchFamily="18" charset="0"/>
              </a:rPr>
              <a:t>：</a:t>
            </a:r>
            <a:r>
              <a:rPr lang="en-US" altLang="zh-CN" sz="850" dirty="0">
                <a:latin typeface="Times New Roman" pitchFamily="18" charset="0"/>
                <a:cs typeface="Times New Roman" pitchFamily="18" charset="0"/>
              </a:rPr>
              <a:t>0.27%</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( 1</a:t>
            </a:r>
            <a:r>
              <a:rPr lang="en-US" altLang="zh-CN" sz="800" baseline="-25000" dirty="0">
                <a:solidFill>
                  <a:srgbClr val="000000"/>
                </a:solidFill>
                <a:latin typeface="Times New Roman" pitchFamily="18" charset="0"/>
                <a:cs typeface="Times New Roman" pitchFamily="18" charset="0"/>
              </a:rPr>
              <a:t>3</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0.54%</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a:t>
            </a:r>
            <a:r>
              <a:rPr lang="en-US" altLang="zh-CN" sz="800" i="1" dirty="0">
                <a:solidFill>
                  <a:srgbClr val="000000"/>
                </a:solidFill>
                <a:latin typeface="Times New Roman" pitchFamily="18" charset="0"/>
                <a:cs typeface="Times New Roman" pitchFamily="18" charset="0"/>
              </a:rPr>
              <a:t>R</a:t>
            </a:r>
            <a:r>
              <a:rPr lang="en-US" altLang="zh-CN" sz="800" baseline="-25000" dirty="0">
                <a:solidFill>
                  <a:srgbClr val="000000"/>
                </a:solidFill>
                <a:latin typeface="Times New Roman" pitchFamily="18" charset="0"/>
                <a:cs typeface="Times New Roman" pitchFamily="18" charset="0"/>
              </a:rPr>
              <a:t>4</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0.1%</a:t>
            </a:r>
          </a:p>
        </p:txBody>
      </p:sp>
      <p:sp>
        <p:nvSpPr>
          <p:cNvPr id="30" name="Rectangle 14"/>
          <p:cNvSpPr>
            <a:spLocks noChangeArrowheads="1"/>
          </p:cNvSpPr>
          <p:nvPr/>
        </p:nvSpPr>
        <p:spPr bwMode="auto">
          <a:xfrm>
            <a:off x="1128497" y="3530967"/>
            <a:ext cx="11890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i="1" dirty="0">
                <a:latin typeface="Times New Roman" pitchFamily="18" charset="0"/>
                <a:cs typeface="Times New Roman" pitchFamily="18" charset="0"/>
              </a:rPr>
              <a:t>The probability of rejecting an analytical run that is in control</a:t>
            </a:r>
            <a:r>
              <a:rPr lang="en-US" altLang="zh-CN" sz="900" dirty="0">
                <a:latin typeface="Times New Roman" pitchFamily="18" charset="0"/>
                <a:cs typeface="Times New Roman" pitchFamily="18" charset="0"/>
              </a:rPr>
              <a:t> , </a:t>
            </a:r>
            <a:r>
              <a:rPr lang="en-US" altLang="zh-CN" sz="900" i="1" dirty="0" err="1">
                <a:latin typeface="Times New Roman" pitchFamily="18" charset="0"/>
                <a:cs typeface="Times New Roman" pitchFamily="18" charset="0"/>
              </a:rPr>
              <a:t>P</a:t>
            </a:r>
            <a:r>
              <a:rPr lang="en-US" altLang="zh-CN" sz="900" i="1" baseline="-25000" dirty="0" err="1">
                <a:latin typeface="Times New Roman" pitchFamily="18" charset="0"/>
                <a:cs typeface="Times New Roman" pitchFamily="18" charset="0"/>
              </a:rPr>
              <a:t>fr</a:t>
            </a:r>
            <a:endParaRPr lang="en-US" altLang="zh-CN" sz="900" i="1" baseline="-25000" dirty="0">
              <a:latin typeface="Times New Roman" pitchFamily="18" charset="0"/>
              <a:cs typeface="Times New Roman" pitchFamily="18" charset="0"/>
            </a:endParaRPr>
          </a:p>
        </p:txBody>
      </p:sp>
      <p:sp>
        <p:nvSpPr>
          <p:cNvPr id="32" name="Rectangle 14"/>
          <p:cNvSpPr>
            <a:spLocks noChangeArrowheads="1"/>
          </p:cNvSpPr>
          <p:nvPr/>
        </p:nvSpPr>
        <p:spPr bwMode="auto">
          <a:xfrm>
            <a:off x="5674714" y="5134502"/>
            <a:ext cx="1380427"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i="1" dirty="0">
                <a:latin typeface="Times New Roman" pitchFamily="18" charset="0"/>
                <a:cs typeface="Times New Roman" pitchFamily="18" charset="0"/>
              </a:rPr>
              <a:t>The probability of rejecting an analytical run that is in control</a:t>
            </a:r>
            <a:r>
              <a:rPr lang="en-US" altLang="zh-CN" sz="900" dirty="0">
                <a:latin typeface="Times New Roman" pitchFamily="18" charset="0"/>
                <a:cs typeface="Times New Roman" pitchFamily="18" charset="0"/>
              </a:rPr>
              <a:t> , </a:t>
            </a:r>
            <a:r>
              <a:rPr lang="en-US" altLang="zh-CN" sz="900" i="1" dirty="0" err="1">
                <a:latin typeface="Times New Roman" pitchFamily="18" charset="0"/>
                <a:cs typeface="Times New Roman" pitchFamily="18" charset="0"/>
              </a:rPr>
              <a:t>P</a:t>
            </a:r>
            <a:r>
              <a:rPr lang="en-US" altLang="zh-CN" sz="900" i="1" baseline="-25000" dirty="0" err="1">
                <a:latin typeface="Times New Roman" pitchFamily="18" charset="0"/>
                <a:cs typeface="Times New Roman" pitchFamily="18" charset="0"/>
              </a:rPr>
              <a:t>fr</a:t>
            </a:r>
            <a:endParaRPr lang="en-US" altLang="zh-CN" sz="900" i="1" baseline="-25000" dirty="0">
              <a:latin typeface="Times New Roman" pitchFamily="18" charset="0"/>
              <a:cs typeface="Times New Roman" pitchFamily="18" charset="0"/>
            </a:endParaRPr>
          </a:p>
        </p:txBody>
      </p:sp>
      <p:cxnSp>
        <p:nvCxnSpPr>
          <p:cNvPr id="3" name="直接箭头连接符 2"/>
          <p:cNvCxnSpPr/>
          <p:nvPr/>
        </p:nvCxnSpPr>
        <p:spPr bwMode="auto">
          <a:xfrm flipH="1">
            <a:off x="1128497" y="4470062"/>
            <a:ext cx="180043" cy="357791"/>
          </a:xfrm>
          <a:prstGeom prst="straightConnector1">
            <a:avLst/>
          </a:prstGeom>
          <a:ln w="3810">
            <a:solidFill>
              <a:srgbClr val="FF00FF">
                <a:alpha val="20000"/>
              </a:srgbClr>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bwMode="auto">
          <a:xfrm flipV="1">
            <a:off x="6173602" y="5001462"/>
            <a:ext cx="138527" cy="189266"/>
          </a:xfrm>
          <a:prstGeom prst="straightConnector1">
            <a:avLst/>
          </a:prstGeom>
          <a:ln w="3810">
            <a:solidFill>
              <a:srgbClr val="FF00FF">
                <a:alpha val="20000"/>
              </a:srgbClr>
            </a:solidFill>
            <a:prstDash val="solid"/>
            <a:tailEnd type="stealth" w="sm" len="sm"/>
          </a:ln>
        </p:spPr>
        <p:style>
          <a:lnRef idx="1">
            <a:schemeClr val="accent1"/>
          </a:lnRef>
          <a:fillRef idx="0">
            <a:schemeClr val="accent1"/>
          </a:fillRef>
          <a:effectRef idx="0">
            <a:schemeClr val="accent1"/>
          </a:effectRef>
          <a:fontRef idx="minor">
            <a:schemeClr val="tx1"/>
          </a:fontRef>
        </p:style>
      </p:cxnSp>
      <p:sp>
        <p:nvSpPr>
          <p:cNvPr id="48" name="Rectangle 14"/>
          <p:cNvSpPr>
            <a:spLocks noChangeArrowheads="1"/>
          </p:cNvSpPr>
          <p:nvPr/>
        </p:nvSpPr>
        <p:spPr bwMode="auto">
          <a:xfrm>
            <a:off x="4059900" y="3300967"/>
            <a:ext cx="1513325" cy="68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lnSpc>
                <a:spcPct val="150000"/>
              </a:lnSpc>
            </a:pPr>
            <a:r>
              <a:rPr lang="en-US" altLang="zh-CN" sz="850" i="1" dirty="0" err="1">
                <a:latin typeface="Times New Roman" pitchFamily="18" charset="0"/>
                <a:cs typeface="Times New Roman" pitchFamily="18" charset="0"/>
              </a:rPr>
              <a:t>P</a:t>
            </a:r>
            <a:r>
              <a:rPr lang="en-US" altLang="zh-CN" sz="850" i="1" baseline="-25000" dirty="0" err="1">
                <a:latin typeface="Times New Roman" pitchFamily="18" charset="0"/>
                <a:cs typeface="Times New Roman" pitchFamily="18" charset="0"/>
              </a:rPr>
              <a:t>fr</a:t>
            </a:r>
            <a:r>
              <a:rPr lang="en-US" altLang="zh-CN" sz="85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( 1</a:t>
            </a:r>
            <a:r>
              <a:rPr lang="en-US" altLang="zh-CN" sz="800" baseline="-25000" dirty="0">
                <a:latin typeface="Times New Roman" pitchFamily="18" charset="0"/>
                <a:cs typeface="Times New Roman" pitchFamily="18" charset="0"/>
              </a:rPr>
              <a:t>3</a:t>
            </a:r>
            <a:r>
              <a:rPr lang="en-US" altLang="zh-CN" sz="800" i="1" baseline="-25000" dirty="0">
                <a:latin typeface="Times New Roman" pitchFamily="18" charset="0"/>
                <a:cs typeface="Times New Roman" pitchFamily="18" charset="0"/>
              </a:rPr>
              <a:t>s</a:t>
            </a:r>
            <a:r>
              <a:rPr lang="en-US" altLang="zh-CN" sz="800" dirty="0">
                <a:latin typeface="Times New Roman" pitchFamily="18" charset="0"/>
                <a:cs typeface="Times New Roman" pitchFamily="18" charset="0"/>
              </a:rPr>
              <a:t> , </a:t>
            </a:r>
            <a:r>
              <a:rPr lang="en-US" altLang="zh-CN" sz="800" i="1" dirty="0">
                <a:latin typeface="Times New Roman" pitchFamily="18" charset="0"/>
                <a:cs typeface="Times New Roman" pitchFamily="18" charset="0"/>
              </a:rPr>
              <a:t>N</a:t>
            </a:r>
            <a:r>
              <a:rPr lang="en-US" altLang="zh-CN" sz="800" dirty="0">
                <a:latin typeface="Times New Roman" pitchFamily="18" charset="0"/>
                <a:cs typeface="Times New Roman" pitchFamily="18" charset="0"/>
              </a:rPr>
              <a:t> = 1 )</a:t>
            </a:r>
            <a:r>
              <a:rPr lang="zh-CN" altLang="en-US" sz="800" dirty="0">
                <a:latin typeface="Times New Roman" pitchFamily="18" charset="0"/>
                <a:cs typeface="Times New Roman" pitchFamily="18" charset="0"/>
              </a:rPr>
              <a:t>：</a:t>
            </a:r>
            <a:r>
              <a:rPr lang="en-US" altLang="zh-CN" sz="850" dirty="0">
                <a:latin typeface="Times New Roman" pitchFamily="18" charset="0"/>
                <a:cs typeface="Times New Roman" pitchFamily="18" charset="0"/>
              </a:rPr>
              <a:t>0.27%</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( 1</a:t>
            </a:r>
            <a:r>
              <a:rPr lang="en-US" altLang="zh-CN" sz="800" baseline="-25000" dirty="0">
                <a:solidFill>
                  <a:srgbClr val="000000"/>
                </a:solidFill>
                <a:latin typeface="Times New Roman" pitchFamily="18" charset="0"/>
                <a:cs typeface="Times New Roman" pitchFamily="18" charset="0"/>
              </a:rPr>
              <a:t>3</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0.54%</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a:t>
            </a:r>
            <a:r>
              <a:rPr lang="en-US" altLang="zh-CN" sz="800" i="1" dirty="0">
                <a:solidFill>
                  <a:srgbClr val="000000"/>
                </a:solidFill>
                <a:latin typeface="Times New Roman" pitchFamily="18" charset="0"/>
                <a:cs typeface="Times New Roman" pitchFamily="18" charset="0"/>
              </a:rPr>
              <a:t>R</a:t>
            </a:r>
            <a:r>
              <a:rPr lang="en-US" altLang="zh-CN" sz="800" baseline="-25000" dirty="0">
                <a:solidFill>
                  <a:srgbClr val="000000"/>
                </a:solidFill>
                <a:latin typeface="Times New Roman" pitchFamily="18" charset="0"/>
                <a:cs typeface="Times New Roman" pitchFamily="18" charset="0"/>
              </a:rPr>
              <a:t>4</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0.1%</a:t>
            </a:r>
          </a:p>
        </p:txBody>
      </p:sp>
      <p:sp>
        <p:nvSpPr>
          <p:cNvPr id="16" name="矩形 15"/>
          <p:cNvSpPr/>
          <p:nvPr/>
        </p:nvSpPr>
        <p:spPr>
          <a:xfrm>
            <a:off x="681084" y="616471"/>
            <a:ext cx="10398593" cy="553998"/>
          </a:xfrm>
          <a:prstGeom prst="rect">
            <a:avLst/>
          </a:prstGeom>
        </p:spPr>
        <p:txBody>
          <a:bodyPr wrap="square">
            <a:spAutoFit/>
          </a:bodyPr>
          <a:lstStyle/>
          <a:p>
            <a:pPr>
              <a:lnSpc>
                <a:spcPct val="150000"/>
              </a:lnSpc>
            </a:pPr>
            <a:r>
              <a:rPr lang="zh-TW" altLang="en-US" sz="1000" b="1" dirty="0">
                <a:latin typeface="Times New Roman" panose="02020603050405020304" pitchFamily="18" charset="0"/>
                <a:cs typeface="Times New Roman" panose="02020603050405020304" pitchFamily="18" charset="0"/>
              </a:rPr>
              <a:t>偏倚的質控功效圖 </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Power Function</a:t>
            </a:r>
            <a:r>
              <a:rPr lang="en-US" altLang="zh-TW" sz="1000" dirty="0">
                <a:latin typeface="Times New Roman" panose="02020603050405020304" pitchFamily="18" charset="0"/>
                <a:cs typeface="Times New Roman" panose="02020603050405020304" pitchFamily="18" charset="0"/>
              </a:rPr>
              <a:t> ) </a:t>
            </a:r>
            <a:r>
              <a:rPr lang="zh-TW" altLang="en-US" sz="1000" b="1" dirty="0">
                <a:latin typeface="Times New Roman" panose="02020603050405020304" pitchFamily="18" charset="0"/>
                <a:cs typeface="Times New Roman" panose="02020603050405020304" pitchFamily="18" charset="0"/>
              </a:rPr>
              <a:t>示</a:t>
            </a:r>
            <a:r>
              <a:rPr lang="zh-CN" altLang="en-US" sz="1000" b="1" dirty="0">
                <a:latin typeface="Times New Roman" panose="02020603050405020304" pitchFamily="18" charset="0"/>
                <a:cs typeface="Times New Roman" panose="02020603050405020304" pitchFamily="18" charset="0"/>
              </a:rPr>
              <a:t>意</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為</a:t>
            </a:r>
            <a:r>
              <a:rPr lang="zh-TW" altLang="en-US" sz="1000" dirty="0">
                <a:latin typeface="Times New Roman" panose="02020603050405020304" pitchFamily="18" charset="0"/>
                <a:cs typeface="Times New Roman" panose="02020603050405020304" pitchFamily="18" charset="0"/>
              </a:rPr>
              <a:t>了</a:t>
            </a:r>
            <a:r>
              <a:rPr lang="zh-CN" altLang="en-US" sz="1000" dirty="0">
                <a:latin typeface="Times New Roman" panose="02020603050405020304" pitchFamily="18" charset="0"/>
                <a:cs typeface="Times New Roman" panose="02020603050405020304" pitchFamily="18" charset="0"/>
              </a:rPr>
              <a:t>使</a:t>
            </a:r>
            <a:r>
              <a:rPr lang="zh-TW" altLang="en-US" sz="1000" dirty="0">
                <a:latin typeface="Times New Roman" panose="02020603050405020304" pitchFamily="18" charset="0"/>
                <a:cs typeface="Times New Roman" panose="02020603050405020304" pitchFamily="18" charset="0"/>
              </a:rPr>
              <a:t>計算</a:t>
            </a:r>
            <a:r>
              <a:rPr lang="zh-CN" altLang="en-US" sz="1000" dirty="0">
                <a:latin typeface="Times New Roman" panose="02020603050405020304" pitchFamily="18" charset="0"/>
                <a:cs typeface="Times New Roman" panose="02020603050405020304" pitchFamily="18" charset="0"/>
              </a:rPr>
              <a:t>簡單且只做概況示意，現做一個不合理的假設</a:t>
            </a:r>
            <a:r>
              <a:rPr lang="zh-TW" altLang="en-US" sz="1000" dirty="0">
                <a:latin typeface="Times New Roman" panose="02020603050405020304" pitchFamily="18" charset="0"/>
                <a:cs typeface="Times New Roman" panose="02020603050405020304" pitchFamily="18" charset="0"/>
              </a:rPr>
              <a:t>，假設誤差</a:t>
            </a:r>
            <a:r>
              <a:rPr lang="zh-CN" altLang="en-US" sz="1000" dirty="0">
                <a:latin typeface="Times New Roman" panose="02020603050405020304" pitchFamily="18" charset="0"/>
                <a:cs typeface="Times New Roman" panose="02020603050405020304" pitchFamily="18" charset="0"/>
              </a:rPr>
              <a:t>呈現</a:t>
            </a:r>
            <a:r>
              <a:rPr lang="en-US" altLang="zh-TW" sz="1000" dirty="0">
                <a:latin typeface="Times New Roman" panose="02020603050405020304" pitchFamily="18" charset="0"/>
                <a:cs typeface="Times New Roman" panose="02020603050405020304" pitchFamily="18" charset="0"/>
              </a:rPr>
              <a:t>[ 0 , △</a:t>
            </a:r>
            <a:r>
              <a:rPr lang="en-US" altLang="zh-TW" sz="1000" i="1" dirty="0">
                <a:latin typeface="Times New Roman" panose="02020603050405020304" pitchFamily="18" charset="0"/>
                <a:cs typeface="Times New Roman" panose="02020603050405020304" pitchFamily="18" charset="0"/>
              </a:rPr>
              <a:t>SE</a:t>
            </a:r>
            <a:r>
              <a:rPr lang="en-US" altLang="zh-TW" sz="1000" i="1" baseline="-25000" dirty="0">
                <a:latin typeface="Times New Roman" panose="02020603050405020304" pitchFamily="18" charset="0"/>
                <a:cs typeface="Times New Roman" panose="02020603050405020304" pitchFamily="18" charset="0"/>
              </a:rPr>
              <a:t>C</a:t>
            </a:r>
            <a:r>
              <a:rPr lang="en-US" altLang="zh-TW" sz="1000" dirty="0">
                <a:latin typeface="Times New Roman" panose="02020603050405020304" pitchFamily="18" charset="0"/>
                <a:cs typeface="Times New Roman" panose="02020603050405020304" pitchFamily="18" charset="0"/>
              </a:rPr>
              <a:t> ]</a:t>
            </a:r>
            <a:r>
              <a:rPr lang="zh-TW" altLang="en-US" sz="1000" dirty="0">
                <a:latin typeface="Times New Roman" panose="02020603050405020304" pitchFamily="18" charset="0"/>
                <a:cs typeface="Times New Roman" panose="02020603050405020304" pitchFamily="18" charset="0"/>
              </a:rPr>
              <a:t>兩點分佈</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Bernoulli distribution </a:t>
            </a:r>
            <a:r>
              <a:rPr lang="en-US" altLang="zh-TW"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即 </a:t>
            </a:r>
            <a:r>
              <a:rPr lang="en-US" altLang="zh-CN" sz="1000" i="1" dirty="0">
                <a:latin typeface="Times New Roman" panose="02020603050405020304" pitchFamily="18" charset="0"/>
                <a:cs typeface="Times New Roman" panose="02020603050405020304" pitchFamily="18" charset="0"/>
              </a:rPr>
              <a:t>SE</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[ 0 , </a:t>
            </a:r>
            <a:r>
              <a:rPr lang="zh-CN" altLang="en-US" sz="1000" dirty="0">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SE</a:t>
            </a:r>
            <a:r>
              <a:rPr lang="en-US" altLang="zh-CN" sz="1000" i="1" baseline="-25000" dirty="0">
                <a:latin typeface="Times New Roman" panose="02020603050405020304" pitchFamily="18" charset="0"/>
                <a:cs typeface="Times New Roman" panose="02020603050405020304" pitchFamily="18" charset="0"/>
              </a:rPr>
              <a:t>C</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同時假設誤差沒有後續效應，</a:t>
            </a:r>
            <a:r>
              <a:rPr lang="zh-CN" altLang="en-US" sz="1000" dirty="0">
                <a:latin typeface="Times New Roman" panose="02020603050405020304" pitchFamily="18" charset="0"/>
                <a:cs typeface="Times New Roman" panose="02020603050405020304" pitchFamily="18" charset="0"/>
              </a:rPr>
              <a:t>因為每支標本的</a:t>
            </a:r>
            <a:r>
              <a:rPr lang="zh-TW" altLang="en-US" sz="1000" dirty="0">
                <a:latin typeface="Times New Roman" panose="02020603050405020304" pitchFamily="18" charset="0"/>
                <a:cs typeface="Times New Roman" panose="02020603050405020304" pitchFamily="18" charset="0"/>
              </a:rPr>
              <a:t>測定值呈正態分佈</a:t>
            </a:r>
            <a:r>
              <a:rPr lang="zh-CN" altLang="en-US" sz="1000" dirty="0">
                <a:latin typeface="Times New Roman" panose="02020603050405020304" pitchFamily="18" charset="0"/>
                <a:cs typeface="Times New Roman" panose="02020603050405020304" pitchFamily="18" charset="0"/>
              </a:rPr>
              <a:t>，因此</a:t>
            </a:r>
            <a:r>
              <a:rPr lang="zh-TW" altLang="en-US" sz="10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412810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2" name="组合 15"/>
          <p:cNvGrpSpPr>
            <a:grpSpLocks/>
          </p:cNvGrpSpPr>
          <p:nvPr/>
        </p:nvGrpSpPr>
        <p:grpSpPr bwMode="auto">
          <a:xfrm>
            <a:off x="442026" y="880121"/>
            <a:ext cx="10672062" cy="5027152"/>
            <a:chOff x="442041" y="933947"/>
            <a:chExt cx="10672590" cy="5027491"/>
          </a:xfrm>
        </p:grpSpPr>
        <p:sp>
          <p:nvSpPr>
            <p:cNvPr id="8" name="矩形 7"/>
            <p:cNvSpPr/>
            <p:nvPr/>
          </p:nvSpPr>
          <p:spPr bwMode="auto">
            <a:xfrm>
              <a:off x="7248877" y="1289110"/>
              <a:ext cx="2590928" cy="801742"/>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增加質控品數量</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N</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可以擴大誤差檢出率；但是同時也會增加假失控率。</a:t>
              </a:r>
            </a:p>
          </p:txBody>
        </p:sp>
        <p:pic>
          <p:nvPicPr>
            <p:cNvPr id="45064" name="Picture 2" descr="C:\Documents and Settings\IBM\桌面\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41" y="933947"/>
              <a:ext cx="5312377" cy="337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252" y="2963909"/>
              <a:ext cx="5013379" cy="299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bwMode="auto">
            <a:xfrm>
              <a:off x="1717753" y="4700878"/>
              <a:ext cx="2876692" cy="928750"/>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當過程能力很低時（例如 </a:t>
              </a:r>
              <a:r>
                <a:rPr lang="en-US" altLang="zh-CN" sz="1100" i="1" dirty="0" err="1">
                  <a:solidFill>
                    <a:schemeClr val="tx1"/>
                  </a:solidFill>
                  <a:latin typeface="Times New Roman" pitchFamily="18" charset="0"/>
                  <a:ea typeface="宋体" pitchFamily="2" charset="-122"/>
                  <a:cs typeface="Times New Roman" pitchFamily="18" charset="0"/>
                </a:rPr>
                <a:t>TEa</a:t>
              </a:r>
              <a:r>
                <a:rPr lang="en-US" altLang="zh-CN" sz="1100" i="1" dirty="0">
                  <a:solidFill>
                    <a:schemeClr val="tx1"/>
                  </a:solidFill>
                  <a:latin typeface="Times New Roman" pitchFamily="18" charset="0"/>
                  <a:ea typeface="宋体" pitchFamily="2" charset="-122"/>
                  <a:cs typeface="Times New Roman" pitchFamily="18" charset="0"/>
                </a:rPr>
                <a:t> </a:t>
              </a:r>
              <a:r>
                <a:rPr lang="en-US" altLang="zh-CN" sz="1100" dirty="0">
                  <a:solidFill>
                    <a:schemeClr val="tx1"/>
                  </a:solidFill>
                  <a:latin typeface="Times New Roman" pitchFamily="18" charset="0"/>
                  <a:ea typeface="宋体" pitchFamily="2" charset="-122"/>
                  <a:cs typeface="Times New Roman" pitchFamily="18" charset="0"/>
                </a:rPr>
                <a:t>= 3</a:t>
              </a:r>
              <a:r>
                <a:rPr lang="zh-CN" altLang="zh-CN" sz="1100" i="1" dirty="0">
                  <a:solidFill>
                    <a:schemeClr val="tx1"/>
                  </a:solidFill>
                  <a:latin typeface="Times New Roman" pitchFamily="18" charset="0"/>
                  <a:ea typeface="宋体" pitchFamily="2" charset="-122"/>
                  <a:cs typeface="Times New Roman" pitchFamily="18" charset="0"/>
                </a:rPr>
                <a:t>σ</a:t>
              </a:r>
              <a:r>
                <a:rPr lang="zh-CN" altLang="en-US" sz="1100" dirty="0">
                  <a:solidFill>
                    <a:schemeClr val="tx1"/>
                  </a:solidFill>
                  <a:latin typeface="Times New Roman" pitchFamily="18" charset="0"/>
                  <a:ea typeface="宋体" pitchFamily="2" charset="-122"/>
                  <a:cs typeface="Times New Roman" pitchFamily="18" charset="0"/>
                </a:rPr>
                <a:t>），大部分規則都無法滿足百分之九十以上的檢出率，且會產生較高的假失控率，百分之十的總誤差規範已經是比較嚴苛的標準了。</a:t>
              </a:r>
            </a:p>
          </p:txBody>
        </p:sp>
        <p:cxnSp>
          <p:nvCxnSpPr>
            <p:cNvPr id="11" name="直接箭头连接符 10"/>
            <p:cNvCxnSpPr>
              <a:stCxn id="8" idx="1"/>
            </p:cNvCxnSpPr>
            <p:nvPr/>
          </p:nvCxnSpPr>
          <p:spPr bwMode="auto">
            <a:xfrm flipH="1">
              <a:off x="6101058" y="1689187"/>
              <a:ext cx="1147819" cy="100020"/>
            </a:xfrm>
            <a:prstGeom prst="straightConnector1">
              <a:avLst/>
            </a:prstGeom>
            <a:ln w="9525">
              <a:solidFill>
                <a:srgbClr val="7030A0"/>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0" idx="3"/>
            </p:cNvCxnSpPr>
            <p:nvPr/>
          </p:nvCxnSpPr>
          <p:spPr bwMode="auto">
            <a:xfrm flipH="1">
              <a:off x="4594445" y="4978709"/>
              <a:ext cx="1187509" cy="187338"/>
            </a:xfrm>
            <a:prstGeom prst="straightConnector1">
              <a:avLst/>
            </a:prstGeom>
            <a:ln w="9525">
              <a:solidFill>
                <a:srgbClr val="7030A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矩形 3"/>
          <p:cNvSpPr>
            <a:spLocks noChangeArrowheads="1"/>
          </p:cNvSpPr>
          <p:nvPr/>
        </p:nvSpPr>
        <p:spPr bwMode="auto">
          <a:xfrm>
            <a:off x="80214" y="8362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5" name="矩形 3"/>
          <p:cNvSpPr>
            <a:spLocks noChangeArrowheads="1"/>
          </p:cNvSpPr>
          <p:nvPr/>
        </p:nvSpPr>
        <p:spPr bwMode="auto">
          <a:xfrm>
            <a:off x="102828" y="38637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084" name="Group 25"/>
          <p:cNvGrpSpPr>
            <a:grpSpLocks/>
          </p:cNvGrpSpPr>
          <p:nvPr/>
        </p:nvGrpSpPr>
        <p:grpSpPr bwMode="auto">
          <a:xfrm>
            <a:off x="746125" y="631640"/>
            <a:ext cx="10125075" cy="5573713"/>
            <a:chOff x="470" y="364"/>
            <a:chExt cx="6378" cy="3511"/>
          </a:xfrm>
        </p:grpSpPr>
        <p:sp>
          <p:nvSpPr>
            <p:cNvPr id="9" name="矩形 8"/>
            <p:cNvSpPr/>
            <p:nvPr/>
          </p:nvSpPr>
          <p:spPr bwMode="auto">
            <a:xfrm>
              <a:off x="4428" y="757"/>
              <a:ext cx="2128" cy="594"/>
            </a:xfrm>
            <a:prstGeom prst="rect">
              <a:avLst/>
            </a:prstGeom>
            <a:noFill/>
            <a:ln w="9525">
              <a:solidFill>
                <a:srgbClr val="FF00FF">
                  <a:alpha val="50000"/>
                </a:srgbClr>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為例，如果規範允許總誤差最大百分之十，當分析系統有百分之二的偏倚存在時，則至少使用四個質控方能達到預期百分之九十以上的誤差檢出率。</a:t>
              </a:r>
            </a:p>
          </p:txBody>
        </p:sp>
        <p:sp>
          <p:nvSpPr>
            <p:cNvPr id="10" name="矩形 9"/>
            <p:cNvSpPr/>
            <p:nvPr/>
          </p:nvSpPr>
          <p:spPr bwMode="auto">
            <a:xfrm>
              <a:off x="1152" y="3022"/>
              <a:ext cx="1586" cy="454"/>
            </a:xfrm>
            <a:prstGeom prst="rect">
              <a:avLst/>
            </a:prstGeom>
            <a:noFill/>
            <a:ln w="9525">
              <a:solidFill>
                <a:srgbClr val="FF00FF">
                  <a:alpha val="50000"/>
                </a:srgbClr>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如果將百分之二的系統偏倚消除，則使用兩個質控即可達到百分之九十以上的誤差檢出效率。</a:t>
              </a:r>
            </a:p>
          </p:txBody>
        </p:sp>
        <p:cxnSp>
          <p:nvCxnSpPr>
            <p:cNvPr id="13" name="直接箭头连接符 12"/>
            <p:cNvCxnSpPr>
              <a:stCxn id="9" idx="1"/>
            </p:cNvCxnSpPr>
            <p:nvPr/>
          </p:nvCxnSpPr>
          <p:spPr bwMode="auto">
            <a:xfrm flipH="1">
              <a:off x="3704" y="1054"/>
              <a:ext cx="724" cy="140"/>
            </a:xfrm>
            <a:prstGeom prst="straightConnector1">
              <a:avLst/>
            </a:prstGeom>
            <a:ln w="9525">
              <a:solidFill>
                <a:srgbClr val="FF00FF">
                  <a:alpha val="50000"/>
                </a:srgbClr>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0" idx="3"/>
            </p:cNvCxnSpPr>
            <p:nvPr/>
          </p:nvCxnSpPr>
          <p:spPr bwMode="auto">
            <a:xfrm flipH="1">
              <a:off x="2738" y="3022"/>
              <a:ext cx="891" cy="227"/>
            </a:xfrm>
            <a:prstGeom prst="straightConnector1">
              <a:avLst/>
            </a:prstGeom>
            <a:ln w="9525">
              <a:solidFill>
                <a:srgbClr val="FF00FF">
                  <a:alpha val="50000"/>
                </a:srgbClr>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sp>
          <p:nvSpPr>
            <p:cNvPr id="46089" name="矩形 3"/>
            <p:cNvSpPr>
              <a:spLocks noChangeArrowheads="1"/>
            </p:cNvSpPr>
            <p:nvPr/>
          </p:nvSpPr>
          <p:spPr bwMode="auto">
            <a:xfrm>
              <a:off x="470" y="364"/>
              <a:ext cx="444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latin typeface="Times New Roman" pitchFamily="18" charset="0"/>
                  <a:cs typeface="Times New Roman" pitchFamily="18" charset="0"/>
                </a:rPr>
                <a:t>以總膽固醇（</a:t>
              </a:r>
              <a:r>
                <a:rPr lang="en-US" altLang="zh-CN" sz="1200" i="1" dirty="0">
                  <a:latin typeface="Times New Roman" pitchFamily="18" charset="0"/>
                  <a:cs typeface="Times New Roman" pitchFamily="18" charset="0"/>
                </a:rPr>
                <a:t>TC</a:t>
              </a:r>
              <a:r>
                <a:rPr lang="zh-CN" altLang="en-US" sz="1200" dirty="0">
                  <a:latin typeface="Times New Roman" pitchFamily="18" charset="0"/>
                  <a:cs typeface="Times New Roman" pitchFamily="18" charset="0"/>
                </a:rPr>
                <a:t>）為例演示，檢出率對偏倚及質控規則的要求，允許最大總誤差百分之十</a:t>
              </a:r>
              <a:r>
                <a:rPr lang="zh-CN" altLang="en-US" sz="1200" dirty="0">
                  <a:solidFill>
                    <a:srgbClr val="000000"/>
                  </a:solidFill>
                  <a:latin typeface="Times New Roman" pitchFamily="18" charset="0"/>
                  <a:cs typeface="Times New Roman" pitchFamily="18" charset="0"/>
                </a:rPr>
                <a:t>；</a:t>
              </a:r>
              <a:endParaRPr lang="zh-CN" altLang="en-US" sz="1200" dirty="0">
                <a:latin typeface="Times New Roman" pitchFamily="18" charset="0"/>
                <a:cs typeface="Times New Roman" pitchFamily="18" charset="0"/>
              </a:endParaRPr>
            </a:p>
          </p:txBody>
        </p:sp>
        <p:grpSp>
          <p:nvGrpSpPr>
            <p:cNvPr id="46090" name="Group 24"/>
            <p:cNvGrpSpPr>
              <a:grpSpLocks/>
            </p:cNvGrpSpPr>
            <p:nvPr/>
          </p:nvGrpSpPr>
          <p:grpSpPr bwMode="auto">
            <a:xfrm>
              <a:off x="470" y="588"/>
              <a:ext cx="3032" cy="2088"/>
              <a:chOff x="470" y="588"/>
              <a:chExt cx="3032" cy="2088"/>
            </a:xfrm>
          </p:grpSpPr>
          <p:pic>
            <p:nvPicPr>
              <p:cNvPr id="46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 y="588"/>
                <a:ext cx="3032" cy="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箭头连接符 42"/>
              <p:cNvCxnSpPr/>
              <p:nvPr/>
            </p:nvCxnSpPr>
            <p:spPr bwMode="auto">
              <a:xfrm flipH="1">
                <a:off x="3029" y="1201"/>
                <a:ext cx="16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bwMode="auto">
              <a:xfrm flipH="1">
                <a:off x="3024" y="1019"/>
                <a:ext cx="16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bwMode="auto">
              <a:xfrm flipH="1">
                <a:off x="2183" y="2676"/>
                <a:ext cx="431"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nvGrpSpPr>
            <p:cNvPr id="46091" name="组合 1"/>
            <p:cNvGrpSpPr>
              <a:grpSpLocks/>
            </p:cNvGrpSpPr>
            <p:nvPr/>
          </p:nvGrpSpPr>
          <p:grpSpPr bwMode="auto">
            <a:xfrm>
              <a:off x="3834" y="1788"/>
              <a:ext cx="3014" cy="2087"/>
              <a:chOff x="6086819" y="2822610"/>
              <a:chExt cx="4784381" cy="3313078"/>
            </a:xfrm>
          </p:grpSpPr>
          <p:pic>
            <p:nvPicPr>
              <p:cNvPr id="46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819" y="2822610"/>
                <a:ext cx="4784381" cy="330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直接箭头连接符 39"/>
              <p:cNvCxnSpPr/>
              <p:nvPr/>
            </p:nvCxnSpPr>
            <p:spPr bwMode="auto">
              <a:xfrm flipH="1">
                <a:off x="8788550" y="6135688"/>
                <a:ext cx="69686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bwMode="auto">
              <a:xfrm flipH="1">
                <a:off x="10079095" y="3502053"/>
                <a:ext cx="24128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bwMode="auto">
              <a:xfrm flipH="1">
                <a:off x="10079095" y="3775100"/>
                <a:ext cx="24287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bwMode="auto">
              <a:xfrm flipH="1">
                <a:off x="10080682" y="4038622"/>
                <a:ext cx="242871"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bwMode="auto">
              <a:xfrm flipH="1">
                <a:off x="10104493" y="4302144"/>
                <a:ext cx="24287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bwMode="auto">
              <a:xfrm flipH="1">
                <a:off x="10098144" y="4572017"/>
                <a:ext cx="24128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sp>
        <p:nvSpPr>
          <p:cNvPr id="24" name="矩形 3"/>
          <p:cNvSpPr>
            <a:spLocks noChangeArrowheads="1"/>
          </p:cNvSpPr>
          <p:nvPr/>
        </p:nvSpPr>
        <p:spPr bwMode="auto">
          <a:xfrm>
            <a:off x="80214" y="4776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5" name="矩形 3"/>
          <p:cNvSpPr>
            <a:spLocks noChangeArrowheads="1"/>
          </p:cNvSpPr>
          <p:nvPr/>
        </p:nvSpPr>
        <p:spPr bwMode="auto">
          <a:xfrm>
            <a:off x="102828" y="35051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724460" y="605680"/>
            <a:ext cx="10294938" cy="5584640"/>
            <a:chOff x="724460" y="605680"/>
            <a:chExt cx="10294938" cy="5584640"/>
          </a:xfrm>
        </p:grpSpPr>
        <p:sp>
          <p:nvSpPr>
            <p:cNvPr id="9" name="矩形 8"/>
            <p:cNvSpPr/>
            <p:nvPr/>
          </p:nvSpPr>
          <p:spPr bwMode="auto">
            <a:xfrm>
              <a:off x="7049060" y="1615146"/>
              <a:ext cx="3101975" cy="803275"/>
            </a:xfrm>
            <a:prstGeom prst="rect">
              <a:avLst/>
            </a:prstGeom>
            <a:noFill/>
            <a:ln w="9525">
              <a:solidFill>
                <a:srgbClr val="FF00FF">
                  <a:alpha val="50000"/>
                </a:srgbClr>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為例，最大允許總誤差百分之十，分析系統百分之二系統誤差，指数加权移动平均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EWMA</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功效函數。</a:t>
              </a:r>
            </a:p>
          </p:txBody>
        </p:sp>
        <p:sp>
          <p:nvSpPr>
            <p:cNvPr id="10" name="矩形 9"/>
            <p:cNvSpPr/>
            <p:nvPr/>
          </p:nvSpPr>
          <p:spPr bwMode="auto">
            <a:xfrm>
              <a:off x="1829360" y="5033033"/>
              <a:ext cx="2619375" cy="819150"/>
            </a:xfrm>
            <a:prstGeom prst="rect">
              <a:avLst/>
            </a:prstGeom>
            <a:noFill/>
            <a:ln w="9525">
              <a:solidFill>
                <a:srgbClr val="FF00FF">
                  <a:alpha val="50000"/>
                </a:srgbClr>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為例，最大允許總誤差百分之十，無系統誤差，指数加权移动平均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EWMA</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功效函數圖。</a:t>
              </a:r>
            </a:p>
          </p:txBody>
        </p:sp>
        <p:cxnSp>
          <p:nvCxnSpPr>
            <p:cNvPr id="13" name="直接箭头连接符 12"/>
            <p:cNvCxnSpPr>
              <a:stCxn id="9" idx="1"/>
            </p:cNvCxnSpPr>
            <p:nvPr/>
          </p:nvCxnSpPr>
          <p:spPr bwMode="auto">
            <a:xfrm flipH="1">
              <a:off x="5634598" y="2016783"/>
              <a:ext cx="1414462" cy="168275"/>
            </a:xfrm>
            <a:prstGeom prst="straightConnector1">
              <a:avLst/>
            </a:prstGeom>
            <a:ln w="9525">
              <a:solidFill>
                <a:srgbClr val="FF00FF">
                  <a:alpha val="50000"/>
                </a:srgbClr>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0" idx="3"/>
            </p:cNvCxnSpPr>
            <p:nvPr/>
          </p:nvCxnSpPr>
          <p:spPr bwMode="auto">
            <a:xfrm flipH="1">
              <a:off x="4448735" y="5129870"/>
              <a:ext cx="1438275" cy="312738"/>
            </a:xfrm>
            <a:prstGeom prst="straightConnector1">
              <a:avLst/>
            </a:prstGeom>
            <a:ln w="9525">
              <a:solidFill>
                <a:srgbClr val="FF00FF">
                  <a:alpha val="50000"/>
                </a:srgbClr>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sp>
          <p:nvSpPr>
            <p:cNvPr id="47113" name="矩形 3"/>
            <p:cNvSpPr>
              <a:spLocks noChangeArrowheads="1"/>
            </p:cNvSpPr>
            <p:nvPr/>
          </p:nvSpPr>
          <p:spPr bwMode="auto">
            <a:xfrm>
              <a:off x="724460" y="605680"/>
              <a:ext cx="78449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100" dirty="0">
                  <a:latin typeface="Times New Roman" pitchFamily="18" charset="0"/>
                  <a:cs typeface="Times New Roman" pitchFamily="18" charset="0"/>
                </a:rPr>
                <a:t>指数加权移动平均</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exponentially weighted moving average</a:t>
              </a:r>
              <a:r>
                <a:rPr lang="en-US" altLang="zh-CN" sz="900" dirty="0">
                  <a:latin typeface="Times New Roman" pitchFamily="18" charset="0"/>
                  <a:cs typeface="Times New Roman" pitchFamily="18" charset="0"/>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EWMA</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属于时间序列分析的一种；</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仍以總膽固醇（</a:t>
              </a:r>
              <a:r>
                <a:rPr lang="en-US" altLang="zh-CN" sz="1100" i="1" dirty="0">
                  <a:latin typeface="Times New Roman" pitchFamily="18" charset="0"/>
                  <a:cs typeface="Times New Roman" pitchFamily="18" charset="0"/>
                </a:rPr>
                <a:t>TC</a:t>
              </a:r>
              <a:r>
                <a:rPr lang="zh-CN" altLang="en-US" sz="1100" dirty="0">
                  <a:latin typeface="Times New Roman" pitchFamily="18" charset="0"/>
                  <a:cs typeface="Times New Roman" pitchFamily="18" charset="0"/>
                </a:rPr>
                <a:t>）為例，从下图可看出，相较传统标准差分析，加權移动平均有更高的检出效率和相对较小假失控率。</a:t>
              </a:r>
            </a:p>
          </p:txBody>
        </p:sp>
        <p:grpSp>
          <p:nvGrpSpPr>
            <p:cNvPr id="47114" name="组合 6"/>
            <p:cNvGrpSpPr>
              <a:grpSpLocks/>
            </p:cNvGrpSpPr>
            <p:nvPr/>
          </p:nvGrpSpPr>
          <p:grpSpPr bwMode="auto">
            <a:xfrm>
              <a:off x="737297" y="1319086"/>
              <a:ext cx="4715569" cy="3317806"/>
              <a:chOff x="745731" y="902502"/>
              <a:chExt cx="4728087" cy="3318661"/>
            </a:xfrm>
          </p:grpSpPr>
          <p:pic>
            <p:nvPicPr>
              <p:cNvPr id="47121" name="Picture 3" descr="C:\Documents and Settings\IBM\桌面\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31" y="902502"/>
                <a:ext cx="4728087" cy="331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箭头连接符 42"/>
              <p:cNvCxnSpPr/>
              <p:nvPr/>
            </p:nvCxnSpPr>
            <p:spPr bwMode="auto">
              <a:xfrm flipH="1">
                <a:off x="4548199" y="2424504"/>
                <a:ext cx="253082"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bwMode="auto">
              <a:xfrm flipH="1">
                <a:off x="4546607" y="2272064"/>
                <a:ext cx="254674"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bwMode="auto">
              <a:xfrm flipH="1">
                <a:off x="1024144" y="3990182"/>
                <a:ext cx="611218"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nvGrpSpPr>
            <p:cNvPr id="47115" name="组合 10"/>
            <p:cNvGrpSpPr>
              <a:grpSpLocks/>
            </p:cNvGrpSpPr>
            <p:nvPr/>
          </p:nvGrpSpPr>
          <p:grpSpPr bwMode="auto">
            <a:xfrm>
              <a:off x="6119448" y="3063560"/>
              <a:ext cx="4899950" cy="3126760"/>
              <a:chOff x="6175672" y="2852383"/>
              <a:chExt cx="4900397" cy="3127566"/>
            </a:xfrm>
          </p:grpSpPr>
          <p:pic>
            <p:nvPicPr>
              <p:cNvPr id="471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672" y="2852383"/>
                <a:ext cx="4900397" cy="312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箭头连接符 29"/>
              <p:cNvCxnSpPr/>
              <p:nvPr/>
            </p:nvCxnSpPr>
            <p:spPr bwMode="auto">
              <a:xfrm flipH="1">
                <a:off x="10209215" y="4342816"/>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bwMode="auto">
              <a:xfrm flipH="1">
                <a:off x="10207627" y="4207843"/>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bwMode="auto">
              <a:xfrm flipH="1">
                <a:off x="6494126" y="5744939"/>
                <a:ext cx="61124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bwMode="auto">
              <a:xfrm flipH="1">
                <a:off x="10217153" y="4492079"/>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sp>
        <p:nvSpPr>
          <p:cNvPr id="21" name="矩形 3"/>
          <p:cNvSpPr>
            <a:spLocks noChangeArrowheads="1"/>
          </p:cNvSpPr>
          <p:nvPr/>
        </p:nvSpPr>
        <p:spPr bwMode="auto">
          <a:xfrm>
            <a:off x="80214" y="4776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2" name="矩形 3"/>
          <p:cNvSpPr>
            <a:spLocks noChangeArrowheads="1"/>
          </p:cNvSpPr>
          <p:nvPr/>
        </p:nvSpPr>
        <p:spPr bwMode="auto">
          <a:xfrm>
            <a:off x="102828" y="35051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21" name="矩形 3"/>
          <p:cNvSpPr>
            <a:spLocks noChangeArrowheads="1"/>
          </p:cNvSpPr>
          <p:nvPr/>
        </p:nvSpPr>
        <p:spPr bwMode="auto">
          <a:xfrm>
            <a:off x="93462" y="318934"/>
            <a:ext cx="100792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隨機</a:t>
            </a:r>
            <a:r>
              <a:rPr lang="zh-CN" altLang="en-US" sz="1000" dirty="0">
                <a:solidFill>
                  <a:srgbClr val="000000"/>
                </a:solidFill>
                <a:latin typeface="Times New Roman" pitchFamily="18" charset="0"/>
                <a:cs typeface="Times New Roman" pitchFamily="18" charset="0"/>
              </a:rPr>
              <a:t>採樣</a:t>
            </a:r>
            <a:r>
              <a:rPr lang="zh-TW" altLang="en-US" sz="1000" dirty="0">
                <a:solidFill>
                  <a:srgbClr val="000000"/>
                </a:solidFill>
                <a:latin typeface="Times New Roman" pitchFamily="18" charset="0"/>
                <a:cs typeface="Times New Roman" pitchFamily="18" charset="0"/>
              </a:rPr>
              <a:t>仿真分析</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Monte Carlo Simulation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23" name="Rectangle 14"/>
          <p:cNvSpPr>
            <a:spLocks noChangeArrowheads="1"/>
          </p:cNvSpPr>
          <p:nvPr/>
        </p:nvSpPr>
        <p:spPr bwMode="auto">
          <a:xfrm>
            <a:off x="2127740" y="1819634"/>
            <a:ext cx="6814037" cy="141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2000" dirty="0">
                <a:solidFill>
                  <a:srgbClr val="FF0000"/>
                </a:solidFill>
                <a:latin typeface="Times New Roman" pitchFamily="18" charset="0"/>
                <a:cs typeface="Times New Roman" pitchFamily="18" charset="0"/>
              </a:rPr>
              <a:t>在這裏補充一個真實案例示例：</a:t>
            </a:r>
            <a:endParaRPr lang="en-US" altLang="zh-CN" sz="2000" dirty="0">
              <a:solidFill>
                <a:srgbClr val="FF0000"/>
              </a:solidFill>
              <a:latin typeface="Times New Roman" pitchFamily="18" charset="0"/>
              <a:cs typeface="Times New Roman" pitchFamily="18" charset="0"/>
            </a:endParaRPr>
          </a:p>
          <a:p>
            <a:pPr>
              <a:lnSpc>
                <a:spcPct val="150000"/>
              </a:lnSpc>
            </a:pPr>
            <a:r>
              <a:rPr lang="en-US" altLang="zh-CN" sz="2000" dirty="0">
                <a:solidFill>
                  <a:srgbClr val="FF0000"/>
                </a:solidFill>
                <a:latin typeface="Times New Roman" pitchFamily="18" charset="0"/>
                <a:cs typeface="Times New Roman" pitchFamily="18" charset="0"/>
              </a:rPr>
              <a:t>**</a:t>
            </a:r>
            <a:r>
              <a:rPr lang="zh-CN" altLang="en-US" sz="2000" dirty="0">
                <a:solidFill>
                  <a:srgbClr val="FF0000"/>
                </a:solidFill>
                <a:latin typeface="Times New Roman" pitchFamily="18" charset="0"/>
                <a:cs typeface="Times New Roman" pitchFamily="18" charset="0"/>
              </a:rPr>
              <a:t>診斷試驗分析製程品質控制 </a:t>
            </a:r>
            <a:r>
              <a:rPr lang="en-US" altLang="zh-CN" sz="2000" dirty="0">
                <a:solidFill>
                  <a:srgbClr val="FF0000"/>
                </a:solidFill>
                <a:latin typeface="Times New Roman" pitchFamily="18" charset="0"/>
                <a:cs typeface="Times New Roman" pitchFamily="18" charset="0"/>
              </a:rPr>
              <a:t>( Process Control ) </a:t>
            </a:r>
            <a:r>
              <a:rPr lang="zh-CN" altLang="en-US" sz="2000" dirty="0">
                <a:solidFill>
                  <a:srgbClr val="FF0000"/>
                </a:solidFill>
                <a:latin typeface="Times New Roman" pitchFamily="18" charset="0"/>
                <a:cs typeface="Times New Roman" pitchFamily="18" charset="0"/>
              </a:rPr>
              <a:t>功效函數 </a:t>
            </a:r>
            <a:r>
              <a:rPr lang="en-US" altLang="zh-CN" sz="2000" dirty="0">
                <a:solidFill>
                  <a:srgbClr val="FF0000"/>
                </a:solidFill>
                <a:latin typeface="Times New Roman" pitchFamily="18" charset="0"/>
                <a:cs typeface="Times New Roman" pitchFamily="18" charset="0"/>
              </a:rPr>
              <a:t>( Power Function ) </a:t>
            </a:r>
            <a:r>
              <a:rPr lang="zh-CN" altLang="en-US" sz="2000" dirty="0">
                <a:solidFill>
                  <a:srgbClr val="FF0000"/>
                </a:solidFill>
                <a:latin typeface="Times New Roman" pitchFamily="18" charset="0"/>
                <a:cs typeface="Times New Roman" pitchFamily="18" charset="0"/>
              </a:rPr>
              <a:t>計算機仿真 </a:t>
            </a:r>
            <a:r>
              <a:rPr lang="en-US" altLang="zh-CN" sz="2000" dirty="0">
                <a:solidFill>
                  <a:srgbClr val="FF0000"/>
                </a:solidFill>
                <a:latin typeface="Times New Roman" pitchFamily="18" charset="0"/>
                <a:cs typeface="Times New Roman" pitchFamily="18" charset="0"/>
              </a:rPr>
              <a:t>( Computer Simulation ) </a:t>
            </a:r>
            <a:r>
              <a:rPr lang="zh-CN" altLang="en-US" sz="2000" dirty="0">
                <a:solidFill>
                  <a:srgbClr val="FF0000"/>
                </a:solidFill>
                <a:latin typeface="Times New Roman" pitchFamily="18" charset="0"/>
                <a:cs typeface="Times New Roman" pitchFamily="18" charset="0"/>
              </a:rPr>
              <a:t>估計</a:t>
            </a:r>
            <a:endParaRPr lang="en-US" altLang="zh-CN" sz="2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71607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a:spLocks noChangeArrowheads="1"/>
          </p:cNvSpPr>
          <p:nvPr/>
        </p:nvSpPr>
        <p:spPr bwMode="auto">
          <a:xfrm>
            <a:off x="94560" y="318934"/>
            <a:ext cx="9712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553867" y="635830"/>
            <a:ext cx="10478310" cy="568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anose="02020603050405020304" pitchFamily="18" charset="0"/>
                <a:cs typeface="Times New Roman" panose="02020603050405020304" pitchFamily="18" charset="0"/>
              </a:rPr>
              <a:t>臨床定量檢測分析批</a:t>
            </a:r>
            <a:r>
              <a:rPr lang="en-US" altLang="zh-CN" sz="1100" dirty="0">
                <a:latin typeface="Times New Roman" panose="02020603050405020304" pitchFamily="18" charset="0"/>
                <a:cs typeface="Times New Roman" panose="02020603050405020304" pitchFamily="18" charset="0"/>
              </a:rPr>
              <a:t>(</a:t>
            </a:r>
            <a:r>
              <a:rPr lang="en-US" altLang="zh-CN" sz="1100" i="1" dirty="0">
                <a:latin typeface="Times New Roman" panose="02020603050405020304" pitchFamily="18" charset="0"/>
                <a:cs typeface="Times New Roman" panose="02020603050405020304" pitchFamily="18" charset="0"/>
              </a:rPr>
              <a:t>analytical run</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是指：為了質量控制的目的，將檢測過程按特定時間間隔或者特定患者結果數進行分割，每一個分割單元稱為一個「分析批」；分析批的特點是每個分析批內檢測系統的正確度和精密度是相對穩定的，每個分析批都應該有相應的質量控制活動，質控頻率與分析批長度</a:t>
            </a:r>
            <a:r>
              <a:rPr lang="en-US" altLang="zh-CN" sz="1100" dirty="0">
                <a:latin typeface="Times New Roman" panose="02020603050405020304" pitchFamily="18" charset="0"/>
                <a:cs typeface="Times New Roman" panose="02020603050405020304" pitchFamily="18" charset="0"/>
              </a:rPr>
              <a:t>( </a:t>
            </a:r>
            <a:r>
              <a:rPr lang="en-US" altLang="zh-CN" sz="1100" i="1" dirty="0">
                <a:latin typeface="Times New Roman" panose="02020603050405020304" pitchFamily="18" charset="0"/>
                <a:cs typeface="Times New Roman" panose="02020603050405020304" pitchFamily="18" charset="0"/>
              </a:rPr>
              <a:t>Number Batch</a:t>
            </a:r>
            <a:r>
              <a:rPr lang="en-US" altLang="zh-CN" sz="1100" dirty="0">
                <a:latin typeface="Times New Roman" panose="02020603050405020304" pitchFamily="18" charset="0"/>
                <a:cs typeface="Times New Roman" panose="02020603050405020304" pitchFamily="18" charset="0"/>
              </a:rPr>
              <a:t> )</a:t>
            </a:r>
            <a:r>
              <a:rPr lang="zh-CN" altLang="en-US" sz="1100" dirty="0">
                <a:latin typeface="Times New Roman" panose="02020603050405020304" pitchFamily="18" charset="0"/>
                <a:cs typeface="Times New Roman" panose="02020603050405020304" pitchFamily="18" charset="0"/>
              </a:rPr>
              <a:t>是相關聯的；</a:t>
            </a:r>
            <a:endParaRPr lang="zh-TW" altLang="en-US" sz="1100" dirty="0">
              <a:latin typeface="Times New Roman" panose="02020603050405020304" pitchFamily="18" charset="0"/>
              <a:cs typeface="Times New Roman" panose="02020603050405020304" pitchFamily="18" charset="0"/>
            </a:endParaRPr>
          </a:p>
        </p:txBody>
      </p:sp>
      <p:sp>
        <p:nvSpPr>
          <p:cNvPr id="22" name="Rectangle 14"/>
          <p:cNvSpPr>
            <a:spLocks noChangeArrowheads="1"/>
          </p:cNvSpPr>
          <p:nvPr/>
        </p:nvSpPr>
        <p:spPr bwMode="auto">
          <a:xfrm>
            <a:off x="553869" y="1219933"/>
            <a:ext cx="10478310" cy="85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latin typeface="Times New Roman" panose="02020603050405020304" pitchFamily="18" charset="0"/>
                <a:cs typeface="Times New Roman" panose="02020603050405020304" pitchFamily="18" charset="0"/>
              </a:rPr>
              <a:t>間斷誤差</a:t>
            </a:r>
            <a:r>
              <a:rPr lang="en-US" altLang="zh-CN" sz="1100" dirty="0">
                <a:solidFill>
                  <a:srgbClr val="000000"/>
                </a:solidFill>
                <a:latin typeface="Times New Roman" panose="02020603050405020304" pitchFamily="18" charset="0"/>
                <a:cs typeface="Times New Roman" panose="02020603050405020304" pitchFamily="18" charset="0"/>
              </a:rPr>
              <a:t>(</a:t>
            </a:r>
            <a:r>
              <a:rPr lang="en-US" altLang="zh-CN" sz="1100" i="1" dirty="0">
                <a:solidFill>
                  <a:srgbClr val="000000"/>
                </a:solidFill>
                <a:latin typeface="Times New Roman" panose="02020603050405020304" pitchFamily="18" charset="0"/>
                <a:cs typeface="Times New Roman" panose="02020603050405020304" pitchFamily="18" charset="0"/>
              </a:rPr>
              <a:t>intermittent errors</a:t>
            </a:r>
            <a:r>
              <a:rPr lang="en-US" altLang="zh-CN" sz="1100" dirty="0">
                <a:solidFill>
                  <a:srgbClr val="000000"/>
                </a:solidFill>
                <a:latin typeface="Times New Roman" panose="02020603050405020304" pitchFamily="18" charset="0"/>
                <a:cs typeface="Times New Roman" panose="02020603050405020304" pitchFamily="18" charset="0"/>
              </a:rPr>
              <a:t>)</a:t>
            </a:r>
            <a:r>
              <a:rPr lang="zh-CN" altLang="en-US" sz="1100" dirty="0">
                <a:solidFill>
                  <a:srgbClr val="000000"/>
                </a:solidFill>
                <a:latin typeface="Times New Roman" panose="02020603050405020304" pitchFamily="18" charset="0"/>
                <a:cs typeface="Times New Roman" panose="02020603050405020304" pitchFamily="18" charset="0"/>
              </a:rPr>
              <a:t>是指：誤差間斷存在，它短時間存在且不影響後面的檢測結果；</a:t>
            </a:r>
            <a:endParaRPr lang="en-US" altLang="zh-CN" sz="1100" dirty="0">
              <a:solidFill>
                <a:srgbClr val="000000"/>
              </a:solidFill>
              <a:latin typeface="Times New Roman" panose="02020603050405020304" pitchFamily="18" charset="0"/>
              <a:cs typeface="Times New Roman" panose="02020603050405020304" pitchFamily="18" charset="0"/>
            </a:endParaRPr>
          </a:p>
          <a:p>
            <a:pPr lvl="0">
              <a:lnSpc>
                <a:spcPct val="150000"/>
              </a:lnSpc>
            </a:pPr>
            <a:r>
              <a:rPr lang="zh-CN" altLang="en-US" sz="1100" dirty="0">
                <a:solidFill>
                  <a:srgbClr val="000000"/>
                </a:solidFill>
                <a:latin typeface="Times New Roman" panose="02020603050405020304" pitchFamily="18" charset="0"/>
                <a:cs typeface="Times New Roman" panose="02020603050405020304" pitchFamily="18" charset="0"/>
              </a:rPr>
              <a:t>持續誤差</a:t>
            </a:r>
            <a:r>
              <a:rPr lang="en-US" altLang="zh-CN" sz="1100" dirty="0">
                <a:solidFill>
                  <a:srgbClr val="000000"/>
                </a:solidFill>
                <a:latin typeface="Times New Roman" panose="02020603050405020304" pitchFamily="18" charset="0"/>
                <a:cs typeface="Times New Roman" panose="02020603050405020304" pitchFamily="18" charset="0"/>
              </a:rPr>
              <a:t>(</a:t>
            </a:r>
            <a:r>
              <a:rPr lang="en-US" altLang="zh-CN" sz="1100" i="1" dirty="0">
                <a:solidFill>
                  <a:srgbClr val="000000"/>
                </a:solidFill>
                <a:latin typeface="Times New Roman" panose="02020603050405020304" pitchFamily="18" charset="0"/>
                <a:cs typeface="Times New Roman" panose="02020603050405020304" pitchFamily="18" charset="0"/>
              </a:rPr>
              <a:t>persistent errors</a:t>
            </a:r>
            <a:r>
              <a:rPr lang="en-US" altLang="zh-CN" sz="1100" dirty="0">
                <a:solidFill>
                  <a:srgbClr val="000000"/>
                </a:solidFill>
                <a:latin typeface="Times New Roman" panose="02020603050405020304" pitchFamily="18" charset="0"/>
                <a:cs typeface="Times New Roman" panose="02020603050405020304" pitchFamily="18" charset="0"/>
              </a:rPr>
              <a:t>)</a:t>
            </a:r>
            <a:r>
              <a:rPr lang="zh-CN" altLang="en-US" sz="1100" dirty="0">
                <a:solidFill>
                  <a:srgbClr val="000000"/>
                </a:solidFill>
                <a:latin typeface="Times New Roman" panose="02020603050405020304" pitchFamily="18" charset="0"/>
                <a:cs typeface="Times New Roman" panose="02020603050405020304" pitchFamily="18" charset="0"/>
              </a:rPr>
              <a:t>是指：誤差持續存在，并影響後面的檢測結果，根據質控規則，在還沒有觸發質控規則，在還沒有報警判斷為失控的情況下，直到後續的某一個分析批的質控活動時，才觸發報警，判為失控檢出誤差；</a:t>
            </a:r>
            <a:endParaRPr lang="en-US" altLang="zh-CN" sz="1100" dirty="0">
              <a:solidFill>
                <a:srgbClr val="000000"/>
              </a:solidFill>
              <a:latin typeface="Times New Roman" panose="02020603050405020304" pitchFamily="18" charset="0"/>
              <a:cs typeface="Times New Roman" panose="02020603050405020304" pitchFamily="18" charset="0"/>
            </a:endParaRPr>
          </a:p>
        </p:txBody>
      </p:sp>
      <p:sp>
        <p:nvSpPr>
          <p:cNvPr id="23" name="Rectangle 14"/>
          <p:cNvSpPr>
            <a:spLocks noChangeArrowheads="1"/>
          </p:cNvSpPr>
          <p:nvPr/>
        </p:nvSpPr>
        <p:spPr bwMode="auto">
          <a:xfrm>
            <a:off x="553866" y="2074013"/>
            <a:ext cx="104783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rPr>
              <a:t>質控模式分為批量模式和夾心模式；</a:t>
            </a:r>
            <a:endParaRPr lang="en-US" altLang="zh-CN" sz="1100" dirty="0">
              <a:solidFill>
                <a:srgbClr val="000000"/>
              </a:solidFill>
            </a:endParaRPr>
          </a:p>
          <a:p>
            <a:pPr lvl="0">
              <a:lnSpc>
                <a:spcPct val="150000"/>
              </a:lnSpc>
            </a:pPr>
            <a:r>
              <a:rPr lang="zh-CN" altLang="en-US" sz="1100" dirty="0">
                <a:solidFill>
                  <a:srgbClr val="000000"/>
                </a:solidFill>
              </a:rPr>
              <a:t>批量模式的操作均以批為單位，一個批次包含定標、質控和患者標本檢測，如果失控則整批報告不能發放，批量模式常見於酶聯免疫吸附法微孔板檢測；</a:t>
            </a:r>
            <a:endParaRPr lang="en-US" altLang="zh-CN" sz="1100" dirty="0">
              <a:solidFill>
                <a:srgbClr val="000000"/>
              </a:solidFill>
            </a:endParaRPr>
          </a:p>
          <a:p>
            <a:pPr lvl="0">
              <a:lnSpc>
                <a:spcPct val="150000"/>
              </a:lnSpc>
            </a:pPr>
            <a:r>
              <a:rPr lang="zh-CN" altLang="en-US" sz="1100" dirty="0">
                <a:solidFill>
                  <a:srgbClr val="000000"/>
                </a:solidFill>
              </a:rPr>
              <a:t>夾心模式標本檢測是一個流水線，按特定的時間或患者標本數劃為一個分析批，每一個分析批內都有質控檢測，結果成批連續發放，若某一個分析批內的質控檢測失控，則這一批的結果應該保留，然後分析失控原因後判斷是否能夠發放報告，夾心模式常見於全自動生化分析儀檢測系統；</a:t>
            </a:r>
            <a:endParaRPr lang="en-US" altLang="zh-CN" sz="1100" dirty="0">
              <a:solidFill>
                <a:srgbClr val="000000"/>
              </a:solidFill>
            </a:endParaRPr>
          </a:p>
        </p:txBody>
      </p:sp>
      <p:sp>
        <p:nvSpPr>
          <p:cNvPr id="8" name="Rectangle 14"/>
          <p:cNvSpPr>
            <a:spLocks noChangeArrowheads="1"/>
          </p:cNvSpPr>
          <p:nvPr/>
        </p:nvSpPr>
        <p:spPr bwMode="auto">
          <a:xfrm>
            <a:off x="553866" y="3182009"/>
            <a:ext cx="104783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latin typeface="Times New Roman" pitchFamily="18" charset="0"/>
                <a:cs typeface="Times New Roman" pitchFamily="18" charset="0"/>
              </a:rPr>
              <a:t>質控檢測結果個數</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：一個質控批次所獲得的質控觀測值的數量（每個質控物測定的次數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質控物數量）；</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分析批長度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Number</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Batch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B</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：一個分析批中患者標本（結果）的數量；</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誤差檢出的平均運行長度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average run length of error detection</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ARL</a:t>
            </a:r>
            <a:r>
              <a:rPr lang="en-US" altLang="zh-CN" sz="1100" i="1" baseline="-25000" dirty="0" err="1">
                <a:solidFill>
                  <a:srgbClr val="000000"/>
                </a:solidFill>
                <a:latin typeface="Times New Roman" pitchFamily="18" charset="0"/>
                <a:cs typeface="Times New Roman" pitchFamily="18" charset="0"/>
              </a:rPr>
              <a:t>ed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：從持續誤差出現直到被質控活動按照特定的質控規則檢出，所經歷的的平均分析批數；</a:t>
            </a:r>
            <a:endParaRPr lang="en-US" altLang="zh-CN" sz="1100" dirty="0">
              <a:solidFill>
                <a:srgbClr val="000000"/>
              </a:solidFill>
              <a:latin typeface="Times New Roman" pitchFamily="18" charset="0"/>
              <a:cs typeface="Times New Roman" pitchFamily="18" charset="0"/>
            </a:endParaRPr>
          </a:p>
          <a:p>
            <a:pPr>
              <a:lnSpc>
                <a:spcPct val="150000"/>
              </a:lnSpc>
            </a:pPr>
            <a:r>
              <a:rPr lang="zh-TW" altLang="en-US" sz="1100" dirty="0">
                <a:solidFill>
                  <a:srgbClr val="000000"/>
                </a:solidFill>
                <a:latin typeface="Times New Roman" pitchFamily="18" charset="0"/>
                <a:cs typeface="Times New Roman" pitchFamily="18" charset="0"/>
              </a:rPr>
              <a:t>報告中含誤差的患者結果數</a:t>
            </a:r>
            <a:r>
              <a:rPr lang="en-US" altLang="zh-TW" sz="1100" dirty="0">
                <a:solidFill>
                  <a:srgbClr val="000000"/>
                </a:solidFill>
                <a:latin typeface="Times New Roman" pitchFamily="18" charset="0"/>
                <a:cs typeface="Times New Roman" pitchFamily="18" charset="0"/>
              </a:rPr>
              <a:t>( </a:t>
            </a:r>
            <a:r>
              <a:rPr lang="en-US" altLang="zh-TW" sz="1100" i="1" dirty="0" err="1">
                <a:solidFill>
                  <a:srgbClr val="000000"/>
                </a:solidFill>
                <a:latin typeface="Times New Roman" pitchFamily="18" charset="0"/>
                <a:cs typeface="Times New Roman" pitchFamily="18" charset="0"/>
              </a:rPr>
              <a:t>ANP</a:t>
            </a:r>
            <a:r>
              <a:rPr lang="en-US" altLang="zh-TW" sz="1100" i="1" baseline="-25000" dirty="0" err="1">
                <a:solidFill>
                  <a:srgbClr val="000000"/>
                </a:solidFill>
                <a:latin typeface="Times New Roman" pitchFamily="18" charset="0"/>
                <a:cs typeface="Times New Roman" pitchFamily="18" charset="0"/>
              </a:rPr>
              <a:t>reported</a:t>
            </a:r>
            <a:r>
              <a:rPr lang="en-US" altLang="zh-TW" sz="1100" dirty="0">
                <a:solidFill>
                  <a:srgbClr val="000000"/>
                </a:solidFill>
                <a:latin typeface="Times New Roman" pitchFamily="18" charset="0"/>
                <a:cs typeface="Times New Roman" pitchFamily="18" charset="0"/>
              </a:rPr>
              <a:t> )</a:t>
            </a:r>
            <a:r>
              <a:rPr lang="zh-TW" altLang="en-US" sz="1100" dirty="0">
                <a:solidFill>
                  <a:srgbClr val="000000"/>
                </a:solidFill>
                <a:latin typeface="Times New Roman" pitchFamily="18" charset="0"/>
                <a:cs typeface="Times New Roman" pitchFamily="18" charset="0"/>
              </a:rPr>
              <a:t>：從</a:t>
            </a:r>
            <a:r>
              <a:rPr lang="zh-CN" altLang="en-US" sz="1100" dirty="0">
                <a:solidFill>
                  <a:srgbClr val="000000"/>
                </a:solidFill>
                <a:latin typeface="Times New Roman" pitchFamily="18" charset="0"/>
                <a:cs typeface="Times New Roman" pitchFamily="18" charset="0"/>
              </a:rPr>
              <a:t>持續</a:t>
            </a:r>
            <a:r>
              <a:rPr lang="zh-TW" altLang="en-US" sz="1100" dirty="0">
                <a:solidFill>
                  <a:srgbClr val="000000"/>
                </a:solidFill>
                <a:latin typeface="Times New Roman" pitchFamily="18" charset="0"/>
                <a:cs typeface="Times New Roman" pitchFamily="18" charset="0"/>
              </a:rPr>
              <a:t>誤差出現到被質控</a:t>
            </a:r>
            <a:r>
              <a:rPr lang="zh-CN" altLang="en-US" sz="1100" dirty="0">
                <a:solidFill>
                  <a:srgbClr val="000000"/>
                </a:solidFill>
                <a:latin typeface="Times New Roman" pitchFamily="18" charset="0"/>
                <a:cs typeface="Times New Roman" pitchFamily="18" charset="0"/>
              </a:rPr>
              <a:t>活動</a:t>
            </a:r>
            <a:r>
              <a:rPr lang="zh-TW" altLang="en-US" sz="1100" dirty="0">
                <a:solidFill>
                  <a:srgbClr val="000000"/>
                </a:solidFill>
                <a:latin typeface="Times New Roman" pitchFamily="18" charset="0"/>
                <a:cs typeface="Times New Roman" pitchFamily="18" charset="0"/>
              </a:rPr>
              <a:t>按照特定的質控規則檢出</a:t>
            </a:r>
            <a:r>
              <a:rPr lang="zh-CN" altLang="en-US" sz="1100" dirty="0">
                <a:solidFill>
                  <a:srgbClr val="000000"/>
                </a:solidFill>
                <a:latin typeface="Times New Roman" pitchFamily="18" charset="0"/>
                <a:cs typeface="Times New Roman" pitchFamily="18" charset="0"/>
              </a:rPr>
              <a:t>報失控為止</a:t>
            </a:r>
            <a:r>
              <a:rPr lang="zh-TW" altLang="en-US"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期間</a:t>
            </a:r>
            <a:r>
              <a:rPr lang="zh-TW" altLang="en-US" sz="1100" dirty="0">
                <a:solidFill>
                  <a:srgbClr val="000000"/>
                </a:solidFill>
                <a:latin typeface="Times New Roman" pitchFamily="18" charset="0"/>
                <a:cs typeface="Times New Roman" pitchFamily="18" charset="0"/>
              </a:rPr>
              <a:t>所發出報告的患者結果數</a:t>
            </a:r>
            <a:r>
              <a:rPr lang="zh-CN" altLang="en-US" sz="1100" dirty="0">
                <a:solidFill>
                  <a:srgbClr val="000000"/>
                </a:solidFill>
                <a:latin typeface="Times New Roman" pitchFamily="18" charset="0"/>
                <a:cs typeface="Times New Roman" pitchFamily="18" charset="0"/>
              </a:rPr>
              <a:t>量</a:t>
            </a:r>
            <a:r>
              <a:rPr lang="zh-TW" altLang="en-US" sz="1100" dirty="0">
                <a:solidFill>
                  <a:srgbClr val="000000"/>
                </a:solidFill>
                <a:latin typeface="Times New Roman" pitchFamily="18" charset="0"/>
                <a:cs typeface="Times New Roman" pitchFamily="18" charset="0"/>
              </a:rPr>
              <a:t>；</a:t>
            </a:r>
          </a:p>
          <a:p>
            <a:pPr>
              <a:lnSpc>
                <a:spcPct val="150000"/>
              </a:lnSpc>
            </a:pPr>
            <a:r>
              <a:rPr lang="zh-CN" altLang="en-US" sz="1100" dirty="0">
                <a:solidFill>
                  <a:srgbClr val="000000"/>
                </a:solidFill>
                <a:latin typeface="Times New Roman" pitchFamily="18" charset="0"/>
                <a:cs typeface="Times New Roman" pitchFamily="18" charset="0"/>
              </a:rPr>
              <a:t>從</a:t>
            </a:r>
            <a:r>
              <a:rPr lang="zh-TW" altLang="en-US" sz="1100" dirty="0">
                <a:solidFill>
                  <a:srgbClr val="000000"/>
                </a:solidFill>
                <a:latin typeface="Times New Roman" pitchFamily="18" charset="0"/>
                <a:cs typeface="Times New Roman" pitchFamily="18" charset="0"/>
              </a:rPr>
              <a:t>誤差</a:t>
            </a:r>
            <a:r>
              <a:rPr lang="zh-CN" altLang="en-US" sz="1100" dirty="0">
                <a:solidFill>
                  <a:srgbClr val="000000"/>
                </a:solidFill>
                <a:latin typeface="Times New Roman" pitchFamily="18" charset="0"/>
                <a:cs typeface="Times New Roman" pitchFamily="18" charset="0"/>
              </a:rPr>
              <a:t>出現</a:t>
            </a:r>
            <a:r>
              <a:rPr lang="zh-TW" altLang="en-US" sz="1100" dirty="0">
                <a:solidFill>
                  <a:srgbClr val="000000"/>
                </a:solidFill>
                <a:latin typeface="Times New Roman" pitchFamily="18" charset="0"/>
                <a:cs typeface="Times New Roman" pitchFamily="18" charset="0"/>
              </a:rPr>
              <a:t>到下一次質控</a:t>
            </a:r>
            <a:r>
              <a:rPr lang="zh-CN" altLang="en-US" sz="1100" dirty="0">
                <a:solidFill>
                  <a:srgbClr val="000000"/>
                </a:solidFill>
                <a:latin typeface="Times New Roman" pitchFamily="18" charset="0"/>
                <a:cs typeface="Times New Roman" pitchFamily="18" charset="0"/>
              </a:rPr>
              <a:t>活動</a:t>
            </a:r>
            <a:r>
              <a:rPr lang="zh-TW" altLang="en-US" sz="1100" dirty="0">
                <a:solidFill>
                  <a:srgbClr val="000000"/>
                </a:solidFill>
                <a:latin typeface="Times New Roman" pitchFamily="18" charset="0"/>
                <a:cs typeface="Times New Roman" pitchFamily="18" charset="0"/>
              </a:rPr>
              <a:t>的平均患者結果數</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N</a:t>
            </a:r>
            <a:r>
              <a:rPr lang="en-US" altLang="zh-TW" sz="1100" baseline="-25000" dirty="0">
                <a:solidFill>
                  <a:srgbClr val="000000"/>
                </a:solidFill>
                <a:latin typeface="Times New Roman" pitchFamily="18" charset="0"/>
                <a:cs typeface="Times New Roman" pitchFamily="18" charset="0"/>
              </a:rPr>
              <a:t>0</a:t>
            </a:r>
            <a:r>
              <a:rPr lang="en-US" altLang="zh-TW" sz="1100" dirty="0">
                <a:solidFill>
                  <a:srgbClr val="000000"/>
                </a:solidFill>
                <a:latin typeface="Times New Roman" pitchFamily="18" charset="0"/>
                <a:cs typeface="Times New Roman" pitchFamily="18" charset="0"/>
              </a:rPr>
              <a:t> )</a:t>
            </a:r>
            <a:r>
              <a:rPr lang="zh-TW" altLang="en-US" sz="1100" dirty="0">
                <a:solidFill>
                  <a:srgbClr val="000000"/>
                </a:solidFill>
                <a:latin typeface="Times New Roman" pitchFamily="18" charset="0"/>
                <a:cs typeface="Times New Roman" pitchFamily="18" charset="0"/>
              </a:rPr>
              <a:t>：誤差出現在一批內的任意患者標本檢測過程中，并影響後面的結果，從誤差出現</a:t>
            </a:r>
            <a:r>
              <a:rPr lang="zh-CN" altLang="en-US" sz="1100" dirty="0">
                <a:solidFill>
                  <a:srgbClr val="000000"/>
                </a:solidFill>
                <a:latin typeface="Times New Roman" pitchFamily="18" charset="0"/>
                <a:cs typeface="Times New Roman" pitchFamily="18" charset="0"/>
              </a:rPr>
              <a:t>開始，</a:t>
            </a:r>
            <a:r>
              <a:rPr lang="zh-TW" altLang="en-US" sz="1100" dirty="0">
                <a:solidFill>
                  <a:srgbClr val="000000"/>
                </a:solidFill>
                <a:latin typeface="Times New Roman" pitchFamily="18" charset="0"/>
                <a:cs typeface="Times New Roman" pitchFamily="18" charset="0"/>
              </a:rPr>
              <a:t>直到下一</a:t>
            </a:r>
            <a:r>
              <a:rPr lang="zh-CN" altLang="en-US" sz="1100" dirty="0">
                <a:solidFill>
                  <a:srgbClr val="000000"/>
                </a:solidFill>
                <a:latin typeface="Times New Roman" pitchFamily="18" charset="0"/>
                <a:cs typeface="Times New Roman" pitchFamily="18" charset="0"/>
              </a:rPr>
              <a:t>次</a:t>
            </a:r>
            <a:r>
              <a:rPr lang="zh-TW" altLang="en-US" sz="1100" dirty="0">
                <a:solidFill>
                  <a:srgbClr val="000000"/>
                </a:solidFill>
                <a:latin typeface="Times New Roman" pitchFamily="18" charset="0"/>
                <a:cs typeface="Times New Roman" pitchFamily="18" charset="0"/>
              </a:rPr>
              <a:t>的質控</a:t>
            </a:r>
            <a:r>
              <a:rPr lang="zh-CN" altLang="en-US" sz="1100" dirty="0">
                <a:solidFill>
                  <a:srgbClr val="000000"/>
                </a:solidFill>
                <a:latin typeface="Times New Roman" pitchFamily="18" charset="0"/>
                <a:cs typeface="Times New Roman" pitchFamily="18" charset="0"/>
              </a:rPr>
              <a:t>活動為止，所經歷的</a:t>
            </a:r>
            <a:r>
              <a:rPr lang="zh-TW" altLang="en-US" sz="1100" dirty="0">
                <a:solidFill>
                  <a:srgbClr val="000000"/>
                </a:solidFill>
                <a:latin typeface="Times New Roman" pitchFamily="18" charset="0"/>
                <a:cs typeface="Times New Roman" pitchFamily="18" charset="0"/>
              </a:rPr>
              <a:t>平均患者結果個數；</a:t>
            </a:r>
          </a:p>
          <a:p>
            <a:pPr>
              <a:lnSpc>
                <a:spcPct val="150000"/>
              </a:lnSpc>
            </a:pPr>
            <a:r>
              <a:rPr lang="zh-CN" altLang="en-US" sz="1100" dirty="0">
                <a:solidFill>
                  <a:srgbClr val="000000"/>
                </a:solidFill>
                <a:latin typeface="Times New Roman" pitchFamily="18" charset="0"/>
                <a:cs typeface="Times New Roman" pitchFamily="18" charset="0"/>
              </a:rPr>
              <a:t>因為誤差出現而產生的</a:t>
            </a:r>
            <a:r>
              <a:rPr lang="zh-TW" altLang="en-US" sz="1100" dirty="0">
                <a:solidFill>
                  <a:srgbClr val="000000"/>
                </a:solidFill>
                <a:latin typeface="Times New Roman" pitchFamily="18" charset="0"/>
                <a:cs typeface="Times New Roman" pitchFamily="18" charset="0"/>
              </a:rPr>
              <a:t>不合格患者結果數</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E</a:t>
            </a:r>
            <a:r>
              <a:rPr lang="en-US" altLang="zh-TW" sz="1100" dirty="0">
                <a:solidFill>
                  <a:srgbClr val="000000"/>
                </a:solidFill>
                <a:latin typeface="Times New Roman" pitchFamily="18" charset="0"/>
                <a:cs typeface="Times New Roman" pitchFamily="18" charset="0"/>
              </a:rPr>
              <a:t> ( </a:t>
            </a:r>
            <a:r>
              <a:rPr lang="en-US" altLang="zh-TW" sz="1100" i="1" dirty="0">
                <a:solidFill>
                  <a:srgbClr val="000000"/>
                </a:solidFill>
                <a:latin typeface="Times New Roman" pitchFamily="18" charset="0"/>
                <a:cs typeface="Times New Roman" pitchFamily="18" charset="0"/>
              </a:rPr>
              <a:t>Nu</a:t>
            </a:r>
            <a:r>
              <a:rPr lang="en-US" altLang="zh-TW" sz="1100" dirty="0">
                <a:solidFill>
                  <a:srgbClr val="000000"/>
                </a:solidFill>
                <a:latin typeface="Times New Roman" pitchFamily="18" charset="0"/>
                <a:cs typeface="Times New Roman" pitchFamily="18" charset="0"/>
              </a:rPr>
              <a:t> ) ]</a:t>
            </a:r>
            <a:r>
              <a:rPr lang="zh-TW" altLang="en-US" sz="1100" dirty="0">
                <a:solidFill>
                  <a:srgbClr val="000000"/>
                </a:solidFill>
                <a:latin typeface="Times New Roman" pitchFamily="18" charset="0"/>
                <a:cs typeface="Times New Roman" pitchFamily="18" charset="0"/>
              </a:rPr>
              <a:t>：從統計學的角度，在控狀態下也會有一定概率出現不合格的患者結果，這個概率與分析不精密度和允許總誤差的大小有關，當存在一定的誤差時，不合格患者結果出現的概率會增加，</a:t>
            </a:r>
            <a:r>
              <a:rPr lang="zh-CN" altLang="en-US" sz="1100" dirty="0">
                <a:solidFill>
                  <a:srgbClr val="000000"/>
                </a:solidFill>
                <a:latin typeface="Times New Roman" pitchFamily="18" charset="0"/>
                <a:cs typeface="Times New Roman" pitchFamily="18" charset="0"/>
              </a:rPr>
              <a:t>產生的</a:t>
            </a:r>
            <a:r>
              <a:rPr lang="zh-TW" altLang="en-US" sz="1100" dirty="0">
                <a:solidFill>
                  <a:srgbClr val="000000"/>
                </a:solidFill>
                <a:latin typeface="Times New Roman" pitchFamily="18" charset="0"/>
                <a:cs typeface="Times New Roman" pitchFamily="18" charset="0"/>
              </a:rPr>
              <a:t>不合格患者</a:t>
            </a:r>
            <a:r>
              <a:rPr lang="zh-CN" altLang="en-US" sz="1100" dirty="0">
                <a:solidFill>
                  <a:srgbClr val="000000"/>
                </a:solidFill>
                <a:latin typeface="Times New Roman" pitchFamily="18" charset="0"/>
                <a:cs typeface="Times New Roman" pitchFamily="18" charset="0"/>
              </a:rPr>
              <a:t>的</a:t>
            </a:r>
            <a:r>
              <a:rPr lang="zh-TW" altLang="en-US" sz="1100" dirty="0">
                <a:solidFill>
                  <a:srgbClr val="000000"/>
                </a:solidFill>
                <a:latin typeface="Times New Roman" pitchFamily="18" charset="0"/>
                <a:cs typeface="Times New Roman" pitchFamily="18" charset="0"/>
              </a:rPr>
              <a:t>結果</a:t>
            </a:r>
            <a:r>
              <a:rPr lang="zh-CN" altLang="en-US" sz="1100" dirty="0">
                <a:solidFill>
                  <a:srgbClr val="000000"/>
                </a:solidFill>
                <a:latin typeface="Times New Roman" pitchFamily="18" charset="0"/>
                <a:cs typeface="Times New Roman" pitchFamily="18" charset="0"/>
              </a:rPr>
              <a:t>也會增加，與沒有誤差的狀態相比，</a:t>
            </a:r>
            <a:r>
              <a:rPr lang="zh-TW" altLang="en-US" sz="1100" dirty="0">
                <a:solidFill>
                  <a:srgbClr val="000000"/>
                </a:solidFill>
                <a:latin typeface="Times New Roman" pitchFamily="18" charset="0"/>
                <a:cs typeface="Times New Roman" pitchFamily="18" charset="0"/>
              </a:rPr>
              <a:t>增加的不合格結果</a:t>
            </a:r>
            <a:r>
              <a:rPr lang="zh-CN" altLang="en-US" sz="1100" dirty="0">
                <a:solidFill>
                  <a:srgbClr val="000000"/>
                </a:solidFill>
                <a:latin typeface="Times New Roman" pitchFamily="18" charset="0"/>
                <a:cs typeface="Times New Roman" pitchFamily="18" charset="0"/>
              </a:rPr>
              <a:t>數量</a:t>
            </a:r>
            <a:r>
              <a:rPr lang="zh-TW" altLang="en-US" sz="1100" dirty="0">
                <a:solidFill>
                  <a:srgbClr val="000000"/>
                </a:solidFill>
                <a:latin typeface="Times New Roman" pitchFamily="18" charset="0"/>
                <a:cs typeface="Times New Roman" pitchFamily="18" charset="0"/>
              </a:rPr>
              <a:t>即</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E</a:t>
            </a:r>
            <a:r>
              <a:rPr lang="en-US" altLang="zh-TW" sz="1100" dirty="0">
                <a:solidFill>
                  <a:srgbClr val="000000"/>
                </a:solidFill>
                <a:latin typeface="Times New Roman" pitchFamily="18" charset="0"/>
                <a:cs typeface="Times New Roman" pitchFamily="18" charset="0"/>
              </a:rPr>
              <a:t> ( </a:t>
            </a:r>
            <a:r>
              <a:rPr lang="en-US" altLang="zh-TW" sz="1100" i="1" dirty="0">
                <a:solidFill>
                  <a:srgbClr val="000000"/>
                </a:solidFill>
                <a:latin typeface="Times New Roman" pitchFamily="18" charset="0"/>
                <a:cs typeface="Times New Roman" pitchFamily="18" charset="0"/>
              </a:rPr>
              <a:t>Nu</a:t>
            </a:r>
            <a:r>
              <a:rPr lang="en-US" altLang="zh-TW" sz="1100" dirty="0">
                <a:solidFill>
                  <a:srgbClr val="000000"/>
                </a:solidFill>
                <a:latin typeface="Times New Roman" pitchFamily="18" charset="0"/>
                <a:cs typeface="Times New Roman" pitchFamily="18" charset="0"/>
              </a:rPr>
              <a:t> ) ]</a:t>
            </a:r>
            <a:r>
              <a:rPr lang="zh-TW" altLang="en-US" sz="1100" dirty="0">
                <a:solidFill>
                  <a:srgbClr val="000000"/>
                </a:solidFill>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在含有誤差的狀態下不合格患者出現的概率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：在各誤差條件下，出現</a:t>
            </a:r>
            <a:r>
              <a:rPr lang="zh-TW" altLang="en-US" sz="1100" dirty="0">
                <a:latin typeface="Times New Roman" pitchFamily="18" charset="0"/>
                <a:cs typeface="Times New Roman" pitchFamily="18" charset="0"/>
              </a:rPr>
              <a:t>導致超過可接受總誤差限</a:t>
            </a:r>
            <a:r>
              <a:rPr lang="zh-CN" altLang="en-US" sz="1100" dirty="0">
                <a:latin typeface="Times New Roman" pitchFamily="18" charset="0"/>
                <a:cs typeface="Times New Roman" pitchFamily="18" charset="0"/>
              </a:rPr>
              <a:t>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：由</a:t>
            </a:r>
            <a:r>
              <a:rPr lang="zh-TW" altLang="en-US" sz="1100" dirty="0">
                <a:latin typeface="Times New Roman" pitchFamily="18" charset="0"/>
                <a:cs typeface="Times New Roman" pitchFamily="18" charset="0"/>
              </a:rPr>
              <a:t>於誤差出現導致超過可接受總誤差限結果的幾率的增加</a:t>
            </a:r>
            <a:r>
              <a:rPr lang="zh-CN" altLang="en-US" sz="1100" dirty="0">
                <a:latin typeface="Times New Roman" pitchFamily="18" charset="0"/>
                <a:cs typeface="Times New Roman" pitchFamily="18" charset="0"/>
              </a:rPr>
              <a:t>量；</a:t>
            </a:r>
            <a:endParaRPr lang="en-US" altLang="zh-CN" sz="1100" dirty="0">
              <a:latin typeface="Times New Roman" pitchFamily="18" charset="0"/>
              <a:cs typeface="Times New Roman" pitchFamily="18" charset="0"/>
            </a:endParaRPr>
          </a:p>
        </p:txBody>
      </p:sp>
    </p:spTree>
    <p:extLst>
      <p:ext uri="{BB962C8B-B14F-4D97-AF65-F5344CB8AC3E}">
        <p14:creationId xmlns:p14="http://schemas.microsoft.com/office/powerpoint/2010/main" val="35756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7092" y="1405802"/>
            <a:ext cx="10714826" cy="4391589"/>
          </a:xfrm>
          <a:prstGeom prst="rect">
            <a:avLst/>
          </a:prstGeom>
        </p:spPr>
      </p:pic>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 name="Rectangle 14"/>
          <p:cNvSpPr>
            <a:spLocks noChangeArrowheads="1"/>
          </p:cNvSpPr>
          <p:nvPr/>
        </p:nvSpPr>
        <p:spPr bwMode="auto">
          <a:xfrm>
            <a:off x="584933" y="901430"/>
            <a:ext cx="50747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3 )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2 )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6" name="Rectangle 14"/>
          <p:cNvSpPr>
            <a:spLocks noChangeArrowheads="1"/>
          </p:cNvSpPr>
          <p:nvPr/>
        </p:nvSpPr>
        <p:spPr bwMode="auto">
          <a:xfrm>
            <a:off x="5563400" y="901430"/>
            <a:ext cx="5795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p>
        </p:txBody>
      </p:sp>
      <p:sp>
        <p:nvSpPr>
          <p:cNvPr id="9" name="Rectangle 14"/>
          <p:cNvSpPr>
            <a:spLocks noChangeArrowheads="1"/>
          </p:cNvSpPr>
          <p:nvPr/>
        </p:nvSpPr>
        <p:spPr bwMode="auto">
          <a:xfrm>
            <a:off x="584933" y="600338"/>
            <a:ext cx="10426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a:t>
            </a:r>
            <a:r>
              <a:rPr lang="zh-CN" altLang="en-US" sz="1200" dirty="0">
                <a:latin typeface="Times New Roman" pitchFamily="18" charset="0"/>
                <a:cs typeface="Times New Roman" pitchFamily="18" charset="0"/>
              </a:rPr>
              <a:t>  時，</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  </a:t>
            </a: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2</a:t>
            </a:r>
            <a:r>
              <a:rPr lang="zh-CN" altLang="en-US" sz="1200" dirty="0">
                <a:latin typeface="Times New Roman" pitchFamily="18" charset="0"/>
                <a:cs typeface="Times New Roman" pitchFamily="18" charset="0"/>
              </a:rPr>
              <a:t>  時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  時  ：</a:t>
            </a:r>
            <a:endParaRPr lang="en-US" altLang="zh-CN" sz="1200" dirty="0">
              <a:latin typeface="Times New Roman" pitchFamily="18" charset="0"/>
              <a:cs typeface="Times New Roman" pitchFamily="18" charset="0"/>
            </a:endParaRPr>
          </a:p>
        </p:txBody>
      </p:sp>
    </p:spTree>
    <p:extLst>
      <p:ext uri="{BB962C8B-B14F-4D97-AF65-F5344CB8AC3E}">
        <p14:creationId xmlns:p14="http://schemas.microsoft.com/office/powerpoint/2010/main" val="147311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297089" y="1405802"/>
            <a:ext cx="10706783" cy="4382419"/>
          </a:xfrm>
          <a:prstGeom prst="rect">
            <a:avLst/>
          </a:prstGeom>
        </p:spPr>
      </p:pic>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 name="Rectangle 14"/>
          <p:cNvSpPr>
            <a:spLocks noChangeArrowheads="1"/>
          </p:cNvSpPr>
          <p:nvPr/>
        </p:nvSpPr>
        <p:spPr bwMode="auto">
          <a:xfrm>
            <a:off x="584933" y="901430"/>
            <a:ext cx="50747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3 )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2 )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6" name="Rectangle 14"/>
          <p:cNvSpPr>
            <a:spLocks noChangeArrowheads="1"/>
          </p:cNvSpPr>
          <p:nvPr/>
        </p:nvSpPr>
        <p:spPr bwMode="auto">
          <a:xfrm>
            <a:off x="5563400" y="901430"/>
            <a:ext cx="5795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p>
        </p:txBody>
      </p:sp>
      <p:sp>
        <p:nvSpPr>
          <p:cNvPr id="8" name="Rectangle 14"/>
          <p:cNvSpPr>
            <a:spLocks noChangeArrowheads="1"/>
          </p:cNvSpPr>
          <p:nvPr/>
        </p:nvSpPr>
        <p:spPr bwMode="auto">
          <a:xfrm>
            <a:off x="584933" y="600338"/>
            <a:ext cx="10426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a:t>
            </a:r>
            <a:r>
              <a:rPr lang="zh-CN" altLang="en-US" sz="1200" dirty="0">
                <a:latin typeface="Times New Roman" pitchFamily="18" charset="0"/>
                <a:cs typeface="Times New Roman" pitchFamily="18" charset="0"/>
              </a:rPr>
              <a:t>  時，</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  </a:t>
            </a: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2</a:t>
            </a:r>
            <a:r>
              <a:rPr lang="zh-CN" altLang="en-US" sz="1200" dirty="0">
                <a:latin typeface="Times New Roman" pitchFamily="18" charset="0"/>
                <a:cs typeface="Times New Roman" pitchFamily="18" charset="0"/>
              </a:rPr>
              <a:t>  時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  時 ：</a:t>
            </a:r>
            <a:endParaRPr lang="en-US" altLang="zh-CN" sz="1200" dirty="0">
              <a:latin typeface="Times New Roman" pitchFamily="18" charset="0"/>
              <a:cs typeface="Times New Roman" pitchFamily="18" charset="0"/>
            </a:endParaRPr>
          </a:p>
        </p:txBody>
      </p:sp>
    </p:spTree>
    <p:extLst>
      <p:ext uri="{BB962C8B-B14F-4D97-AF65-F5344CB8AC3E}">
        <p14:creationId xmlns:p14="http://schemas.microsoft.com/office/powerpoint/2010/main" val="3653497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87722" y="180424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5765" y="787915"/>
            <a:ext cx="193528" cy="147919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25957" y="2581013"/>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68933"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91411"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23512" y="180193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55876" y="180193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223080"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47802"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62938" y="294526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16623" y="294566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4829" y="2342785"/>
            <a:ext cx="245097" cy="3405184"/>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61570"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543856" y="1130953"/>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31323" y="112909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9775" y="804688"/>
            <a:ext cx="193528" cy="11412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44242" y="98014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967475"/>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4498" y="113002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7749" y="809842"/>
            <a:ext cx="193528" cy="113091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614092" y="97688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1356" y="970286"/>
            <a:ext cx="193528" cy="111630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4798" y="113002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2038" y="809911"/>
            <a:ext cx="193528" cy="113078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6287" y="97688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1993" y="1187198"/>
            <a:ext cx="193528" cy="68247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44539" y="1115279"/>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24236" y="3473843"/>
            <a:ext cx="0" cy="432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8727" y="2132024"/>
            <a:ext cx="109162" cy="1126929"/>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5290" y="2688312"/>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cxnSp>
        <p:nvCxnSpPr>
          <p:cNvPr id="136" name="直接箭头连接符 135"/>
          <p:cNvCxnSpPr/>
          <p:nvPr/>
        </p:nvCxnSpPr>
        <p:spPr bwMode="auto">
          <a:xfrm flipV="1">
            <a:off x="5070298" y="206551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bwMode="auto">
          <a:xfrm flipV="1">
            <a:off x="2805843" y="321460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bwMode="auto">
          <a:xfrm flipV="1">
            <a:off x="6202182" y="206622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bwMode="auto">
          <a:xfrm flipV="1">
            <a:off x="7334066" y="206693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bwMode="auto">
          <a:xfrm flipV="1">
            <a:off x="3929059" y="321531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bwMode="auto">
          <a:xfrm flipV="1">
            <a:off x="8463133" y="321602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bwMode="auto">
          <a:xfrm flipV="1">
            <a:off x="9586349" y="321673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bwMode="auto">
          <a:xfrm flipV="1">
            <a:off x="10271831" y="321744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bwMode="auto">
          <a:xfrm flipV="1">
            <a:off x="10636597" y="3213817"/>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sp>
        <p:nvSpPr>
          <p:cNvPr id="148"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428826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272431" y="970697"/>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17695" y="2583765"/>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260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516148" y="2254101"/>
            <a:ext cx="245097" cy="358255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3963592"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71675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bwMode="auto">
          <a:xfrm flipH="1">
            <a:off x="7430144" y="3480886"/>
            <a:ext cx="780" cy="441945"/>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10447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09287" y="745732"/>
            <a:ext cx="193528" cy="1322202"/>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0" name="直接连接符 269"/>
          <p:cNvCxnSpPr/>
          <p:nvPr/>
        </p:nvCxnSpPr>
        <p:spPr bwMode="auto">
          <a:xfrm>
            <a:off x="384451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241167"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539381"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4" name="直接连接符 273"/>
          <p:cNvCxnSpPr/>
          <p:nvPr/>
        </p:nvCxnSpPr>
        <p:spPr bwMode="auto">
          <a:xfrm>
            <a:off x="49837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37142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675650"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8" name="直接连接符 277"/>
          <p:cNvCxnSpPr/>
          <p:nvPr/>
        </p:nvCxnSpPr>
        <p:spPr bwMode="auto">
          <a:xfrm>
            <a:off x="611561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076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796575"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6" name="直接连接符 285"/>
          <p:cNvCxnSpPr/>
          <p:nvPr/>
        </p:nvCxnSpPr>
        <p:spPr bwMode="auto">
          <a:xfrm>
            <a:off x="7240903"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63837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8934495"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0" name="直接连接符 289"/>
          <p:cNvCxnSpPr/>
          <p:nvPr/>
        </p:nvCxnSpPr>
        <p:spPr bwMode="auto">
          <a:xfrm>
            <a:off x="83746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76653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841075" y="1192396"/>
            <a:ext cx="193528" cy="864314"/>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4" name="直接连接符 293"/>
          <p:cNvCxnSpPr/>
          <p:nvPr/>
        </p:nvCxnSpPr>
        <p:spPr bwMode="auto">
          <a:xfrm>
            <a:off x="950617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6248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3846426" y="3473843"/>
            <a:ext cx="0" cy="450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左大括号 134"/>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6"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9190" y="2119502"/>
            <a:ext cx="109162" cy="1126002"/>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2158" y="2675326"/>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sp>
        <p:nvSpPr>
          <p:cNvPr id="140"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121663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138442" y="122990"/>
            <a:ext cx="6303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600" dirty="0">
                <a:solidFill>
                  <a:srgbClr val="C00000"/>
                </a:solidFill>
              </a:rPr>
              <a:t>質量控制方案設計</a:t>
            </a:r>
            <a:endParaRPr lang="zh-CN" altLang="en-US" sz="1600" dirty="0">
              <a:solidFill>
                <a:srgbClr val="C00000"/>
              </a:solidFill>
              <a:latin typeface="Times New Roman" pitchFamily="18" charset="0"/>
              <a:cs typeface="Times New Roman" pitchFamily="18" charset="0"/>
            </a:endParaRPr>
          </a:p>
        </p:txBody>
      </p:sp>
      <p:sp>
        <p:nvSpPr>
          <p:cNvPr id="40" name="矩形 39"/>
          <p:cNvSpPr/>
          <p:nvPr/>
        </p:nvSpPr>
        <p:spPr>
          <a:xfrm>
            <a:off x="138441" y="343229"/>
            <a:ext cx="3005951" cy="346249"/>
          </a:xfrm>
          <a:prstGeom prst="rect">
            <a:avLst/>
          </a:prstGeom>
          <a:ln>
            <a:noFill/>
          </a:ln>
        </p:spPr>
        <p:txBody>
          <a:bodyPr wrap="none">
            <a:spAutoFit/>
          </a:bodyPr>
          <a:lstStyle/>
          <a:p>
            <a:pPr>
              <a:lnSpc>
                <a:spcPct val="150000"/>
              </a:lnSpc>
            </a:pPr>
            <a:r>
              <a:rPr lang="zh-TW" altLang="en-US" sz="1100" dirty="0">
                <a:latin typeface="Times New Roman" panose="02020603050405020304" pitchFamily="18" charset="0"/>
                <a:cs typeface="Times New Roman" panose="02020603050405020304" pitchFamily="18" charset="0"/>
              </a:rPr>
              <a:t>分析過程的控制方案選擇思路大致</a:t>
            </a:r>
            <a:r>
              <a:rPr lang="zh-CN" altLang="en-US" sz="1100" dirty="0">
                <a:latin typeface="Times New Roman" panose="02020603050405020304" pitchFamily="18" charset="0"/>
                <a:cs typeface="Times New Roman" panose="02020603050405020304" pitchFamily="18" charset="0"/>
              </a:rPr>
              <a:t>總結</a:t>
            </a:r>
            <a:r>
              <a:rPr lang="zh-TW" altLang="en-US" sz="1100" dirty="0">
                <a:latin typeface="Times New Roman" panose="02020603050405020304" pitchFamily="18" charset="0"/>
                <a:cs typeface="Times New Roman" panose="02020603050405020304" pitchFamily="18" charset="0"/>
              </a:rPr>
              <a:t>如下：</a:t>
            </a:r>
          </a:p>
        </p:txBody>
      </p:sp>
      <p:grpSp>
        <p:nvGrpSpPr>
          <p:cNvPr id="7" name="组合 6">
            <a:extLst>
              <a:ext uri="{FF2B5EF4-FFF2-40B4-BE49-F238E27FC236}">
                <a16:creationId xmlns:a16="http://schemas.microsoft.com/office/drawing/2014/main" id="{845BFC52-23EE-8731-93F0-38C864048310}"/>
              </a:ext>
            </a:extLst>
          </p:cNvPr>
          <p:cNvGrpSpPr/>
          <p:nvPr/>
        </p:nvGrpSpPr>
        <p:grpSpPr>
          <a:xfrm>
            <a:off x="1017862" y="955369"/>
            <a:ext cx="9425885" cy="4456580"/>
            <a:chOff x="1017862" y="955369"/>
            <a:chExt cx="9425885" cy="4456580"/>
          </a:xfrm>
        </p:grpSpPr>
        <p:grpSp>
          <p:nvGrpSpPr>
            <p:cNvPr id="6" name="组合 5">
              <a:extLst>
                <a:ext uri="{FF2B5EF4-FFF2-40B4-BE49-F238E27FC236}">
                  <a16:creationId xmlns:a16="http://schemas.microsoft.com/office/drawing/2014/main" id="{DD46F479-12FE-558A-E1CD-79347C065FA3}"/>
                </a:ext>
              </a:extLst>
            </p:cNvPr>
            <p:cNvGrpSpPr/>
            <p:nvPr/>
          </p:nvGrpSpPr>
          <p:grpSpPr>
            <a:xfrm>
              <a:off x="1017862" y="955369"/>
              <a:ext cx="9425885" cy="4456580"/>
              <a:chOff x="1017862" y="955369"/>
              <a:chExt cx="9425885" cy="4456580"/>
            </a:xfrm>
          </p:grpSpPr>
          <p:sp>
            <p:nvSpPr>
              <p:cNvPr id="10" name="矩形 9"/>
              <p:cNvSpPr/>
              <p:nvPr/>
            </p:nvSpPr>
            <p:spPr>
              <a:xfrm>
                <a:off x="1572880" y="1583799"/>
                <a:ext cx="1935924" cy="293991"/>
              </a:xfrm>
              <a:prstGeom prst="rect">
                <a:avLst/>
              </a:prstGeom>
              <a:ln>
                <a:noFill/>
              </a:ln>
            </p:spPr>
            <p:txBody>
              <a:bodyPr wrap="squar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特定臨床情況下的質量規範</a:t>
                </a:r>
                <a:endParaRPr lang="zh-CN" altLang="en-US" sz="1000" dirty="0">
                  <a:latin typeface="Times New Roman" panose="02020603050405020304" pitchFamily="18" charset="0"/>
                  <a:cs typeface="Times New Roman" panose="02020603050405020304" pitchFamily="18" charset="0"/>
                </a:endParaRPr>
              </a:p>
            </p:txBody>
          </p:sp>
          <p:sp>
            <p:nvSpPr>
              <p:cNvPr id="13" name="矩形 12"/>
              <p:cNvSpPr/>
              <p:nvPr/>
            </p:nvSpPr>
            <p:spPr>
              <a:xfrm>
                <a:off x="1657015" y="1877790"/>
                <a:ext cx="185178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基於生物變異的一般質量規範</a:t>
                </a:r>
                <a:endParaRPr lang="zh-CN" altLang="en-US" sz="1000" dirty="0">
                  <a:latin typeface="Times New Roman" panose="02020603050405020304" pitchFamily="18" charset="0"/>
                  <a:cs typeface="Times New Roman" panose="02020603050405020304" pitchFamily="18" charset="0"/>
                </a:endParaRPr>
              </a:p>
            </p:txBody>
          </p:sp>
          <p:sp>
            <p:nvSpPr>
              <p:cNvPr id="42" name="矩形 41"/>
              <p:cNvSpPr/>
              <p:nvPr/>
            </p:nvSpPr>
            <p:spPr>
              <a:xfrm>
                <a:off x="1657015" y="2171781"/>
                <a:ext cx="185178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基於醫療觀點的一般質量規範</a:t>
                </a:r>
                <a:endParaRPr lang="zh-CN" altLang="en-US" sz="1000" dirty="0">
                  <a:latin typeface="Times New Roman" panose="02020603050405020304" pitchFamily="18" charset="0"/>
                  <a:cs typeface="Times New Roman" panose="02020603050405020304" pitchFamily="18" charset="0"/>
                </a:endParaRPr>
              </a:p>
            </p:txBody>
          </p:sp>
          <p:sp>
            <p:nvSpPr>
              <p:cNvPr id="43" name="矩形 42"/>
              <p:cNvSpPr/>
              <p:nvPr/>
            </p:nvSpPr>
            <p:spPr>
              <a:xfrm>
                <a:off x="1915543" y="2466666"/>
                <a:ext cx="159530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國家或國際專家小組指南</a:t>
                </a:r>
                <a:endParaRPr lang="zh-CN" altLang="en-US" sz="1000" dirty="0">
                  <a:latin typeface="Times New Roman" panose="02020603050405020304" pitchFamily="18" charset="0"/>
                  <a:cs typeface="Times New Roman" panose="02020603050405020304" pitchFamily="18" charset="0"/>
                </a:endParaRPr>
              </a:p>
            </p:txBody>
          </p:sp>
          <p:sp>
            <p:nvSpPr>
              <p:cNvPr id="44" name="矩形 43"/>
              <p:cNvSpPr/>
              <p:nvPr/>
            </p:nvSpPr>
            <p:spPr>
              <a:xfrm>
                <a:off x="1530823" y="2759763"/>
                <a:ext cx="198002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專家個人或學會工作組專家指南</a:t>
                </a:r>
                <a:endParaRPr lang="zh-CN" altLang="en-US" sz="1000" dirty="0">
                  <a:latin typeface="Times New Roman" panose="02020603050405020304" pitchFamily="18" charset="0"/>
                  <a:cs typeface="Times New Roman" panose="02020603050405020304" pitchFamily="18" charset="0"/>
                </a:endParaRPr>
              </a:p>
            </p:txBody>
          </p:sp>
          <p:sp>
            <p:nvSpPr>
              <p:cNvPr id="45" name="矩形 44"/>
              <p:cNvSpPr/>
              <p:nvPr/>
            </p:nvSpPr>
            <p:spPr>
              <a:xfrm>
                <a:off x="1787303" y="3053754"/>
                <a:ext cx="172354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由法規機構制定的質量規範</a:t>
                </a:r>
                <a:endParaRPr lang="zh-CN" altLang="en-US" sz="1000" dirty="0">
                  <a:latin typeface="Times New Roman" panose="02020603050405020304" pitchFamily="18" charset="0"/>
                  <a:cs typeface="Times New Roman" panose="02020603050405020304" pitchFamily="18" charset="0"/>
                </a:endParaRPr>
              </a:p>
            </p:txBody>
          </p:sp>
          <p:sp>
            <p:nvSpPr>
              <p:cNvPr id="46" name="矩形 45"/>
              <p:cNvSpPr/>
              <p:nvPr/>
            </p:nvSpPr>
            <p:spPr>
              <a:xfrm>
                <a:off x="1146102" y="3347804"/>
                <a:ext cx="2364750"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由室間質量評價組織者制定的質量規範</a:t>
                </a:r>
                <a:endParaRPr lang="zh-CN" altLang="en-US" sz="1000" dirty="0">
                  <a:latin typeface="Times New Roman" panose="02020603050405020304" pitchFamily="18" charset="0"/>
                  <a:cs typeface="Times New Roman" panose="02020603050405020304" pitchFamily="18" charset="0"/>
                </a:endParaRPr>
              </a:p>
            </p:txBody>
          </p:sp>
          <p:sp>
            <p:nvSpPr>
              <p:cNvPr id="47" name="矩形 46"/>
              <p:cNvSpPr/>
              <p:nvPr/>
            </p:nvSpPr>
            <p:spPr>
              <a:xfrm>
                <a:off x="1017862" y="3641795"/>
                <a:ext cx="2492990"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已發表的能力驗證和室間質量評價的數據</a:t>
                </a:r>
                <a:endParaRPr lang="zh-CN" altLang="en-US" sz="1000" dirty="0">
                  <a:latin typeface="Times New Roman" panose="02020603050405020304" pitchFamily="18" charset="0"/>
                  <a:cs typeface="Times New Roman" panose="02020603050405020304" pitchFamily="18" charset="0"/>
                </a:endParaRPr>
              </a:p>
            </p:txBody>
          </p:sp>
          <p:sp>
            <p:nvSpPr>
              <p:cNvPr id="48" name="矩形 47"/>
              <p:cNvSpPr/>
              <p:nvPr/>
            </p:nvSpPr>
            <p:spPr>
              <a:xfrm>
                <a:off x="2041736" y="3963026"/>
                <a:ext cx="1467068"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已發表的特定的方法學</a:t>
                </a:r>
                <a:endParaRPr lang="zh-CN" altLang="en-US" sz="1000" dirty="0">
                  <a:latin typeface="Times New Roman" panose="02020603050405020304" pitchFamily="18" charset="0"/>
                  <a:cs typeface="Times New Roman" panose="02020603050405020304" pitchFamily="18" charset="0"/>
                </a:endParaRPr>
              </a:p>
            </p:txBody>
          </p:sp>
          <p:sp>
            <p:nvSpPr>
              <p:cNvPr id="49" name="右大括号 48"/>
              <p:cNvSpPr/>
              <p:nvPr/>
            </p:nvSpPr>
            <p:spPr bwMode="auto">
              <a:xfrm>
                <a:off x="3508804" y="1583799"/>
                <a:ext cx="225307" cy="270239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cxnSp>
            <p:nvCxnSpPr>
              <p:cNvPr id="50" name="直接箭头连接符 49"/>
              <p:cNvCxnSpPr/>
              <p:nvPr/>
            </p:nvCxnSpPr>
            <p:spPr bwMode="auto">
              <a:xfrm>
                <a:off x="3510850" y="4765226"/>
                <a:ext cx="226800" cy="0"/>
              </a:xfrm>
              <a:prstGeom prst="straightConnector1">
                <a:avLst/>
              </a:prstGeom>
              <a:ln w="8890">
                <a:solidFill>
                  <a:srgbClr val="FF00FF">
                    <a:alpha val="30000"/>
                  </a:srgbClr>
                </a:solidFill>
                <a:prstDash val="solid"/>
                <a:tailEnd type="none" w="sm"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041735" y="4603643"/>
                <a:ext cx="1467069"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檢驗系</a:t>
                </a:r>
                <a:r>
                  <a:rPr lang="zh-CN" altLang="en-US" sz="1000">
                    <a:latin typeface="Times New Roman" panose="02020603050405020304" pitchFamily="18" charset="0"/>
                    <a:cs typeface="Times New Roman" panose="02020603050405020304" pitchFamily="18" charset="0"/>
                  </a:rPr>
                  <a:t>統分析性能評估</a:t>
                </a:r>
                <a:endParaRPr lang="zh-CN" altLang="en-US" sz="1000" dirty="0">
                  <a:latin typeface="Times New Roman" panose="02020603050405020304" pitchFamily="18" charset="0"/>
                  <a:cs typeface="Times New Roman" panose="02020603050405020304" pitchFamily="18" charset="0"/>
                </a:endParaRPr>
              </a:p>
            </p:txBody>
          </p:sp>
          <p:sp>
            <p:nvSpPr>
              <p:cNvPr id="53" name="右大括号 52"/>
              <p:cNvSpPr/>
              <p:nvPr/>
            </p:nvSpPr>
            <p:spPr bwMode="auto">
              <a:xfrm>
                <a:off x="3737243" y="2935393"/>
                <a:ext cx="225307" cy="1829833"/>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55" name="矩形 54"/>
              <p:cNvSpPr/>
              <p:nvPr/>
            </p:nvSpPr>
            <p:spPr>
              <a:xfrm>
                <a:off x="5013018" y="3688726"/>
                <a:ext cx="1467068"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導出醫學上重要的</a:t>
                </a:r>
                <a:r>
                  <a:rPr lang="zh-TW" altLang="en-US" sz="1000" dirty="0">
                    <a:latin typeface="Times New Roman" panose="02020603050405020304" pitchFamily="18" charset="0"/>
                    <a:cs typeface="Times New Roman" panose="02020603050405020304" pitchFamily="18" charset="0"/>
                  </a:rPr>
                  <a:t>誤差</a:t>
                </a:r>
              </a:p>
            </p:txBody>
          </p:sp>
          <p:cxnSp>
            <p:nvCxnSpPr>
              <p:cNvPr id="56" name="直接箭头连接符 55"/>
              <p:cNvCxnSpPr/>
              <p:nvPr/>
            </p:nvCxnSpPr>
            <p:spPr bwMode="auto">
              <a:xfrm>
                <a:off x="3962709" y="3850305"/>
                <a:ext cx="1044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397738" y="3365561"/>
                <a:ext cx="1082348"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操作過程規範圖</a:t>
                </a:r>
              </a:p>
            </p:txBody>
          </p:sp>
          <p:sp>
            <p:nvSpPr>
              <p:cNvPr id="58" name="矩形 57"/>
              <p:cNvSpPr/>
              <p:nvPr/>
            </p:nvSpPr>
            <p:spPr>
              <a:xfrm>
                <a:off x="5654219" y="3042396"/>
                <a:ext cx="825867"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功效函數圖</a:t>
                </a:r>
                <a:endParaRPr lang="zh-TW" altLang="en-US" sz="1000" dirty="0">
                  <a:latin typeface="Times New Roman" panose="02020603050405020304" pitchFamily="18" charset="0"/>
                  <a:cs typeface="Times New Roman" panose="02020603050405020304" pitchFamily="18" charset="0"/>
                </a:endParaRPr>
              </a:p>
            </p:txBody>
          </p:sp>
          <p:sp>
            <p:nvSpPr>
              <p:cNvPr id="59" name="矩形 58"/>
              <p:cNvSpPr/>
              <p:nvPr/>
            </p:nvSpPr>
            <p:spPr>
              <a:xfrm>
                <a:off x="4115335" y="2719231"/>
                <a:ext cx="2364750"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在兩次假失控之間的平均運行分析批數</a:t>
                </a:r>
                <a:endParaRPr lang="zh-TW" altLang="en-US" sz="1000" dirty="0">
                  <a:latin typeface="Times New Roman" panose="02020603050405020304" pitchFamily="18" charset="0"/>
                  <a:cs typeface="Times New Roman" panose="02020603050405020304" pitchFamily="18" charset="0"/>
                </a:endParaRPr>
              </a:p>
            </p:txBody>
          </p:sp>
          <p:sp>
            <p:nvSpPr>
              <p:cNvPr id="60" name="右大括号 59"/>
              <p:cNvSpPr/>
              <p:nvPr/>
            </p:nvSpPr>
            <p:spPr bwMode="auto">
              <a:xfrm>
                <a:off x="6480086" y="2072901"/>
                <a:ext cx="225307" cy="193899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7069119" y="2535193"/>
                <a:ext cx="1798890" cy="1015663"/>
              </a:xfrm>
              <a:prstGeom prst="rect">
                <a:avLst/>
              </a:prstGeom>
              <a:ln>
                <a:noFill/>
              </a:ln>
            </p:spPr>
            <p:txBody>
              <a:bodyPr wrap="none">
                <a:spAutoFit/>
              </a:bodyPr>
              <a:lstStyle/>
              <a:p>
                <a:pPr>
                  <a:lnSpc>
                    <a:spcPct val="150000"/>
                  </a:lnSpc>
                </a:pPr>
                <a:r>
                  <a:rPr lang="zh-CN" altLang="en-US" sz="1000" dirty="0">
                    <a:latin typeface="Times New Roman" panose="02020603050405020304" pitchFamily="18" charset="0"/>
                    <a:cs typeface="Times New Roman" panose="02020603050405020304" pitchFamily="18" charset="0"/>
                  </a:rPr>
                  <a:t>確定控制方案：</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每個分析批質控測定值數量</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控制規則</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最佳分析批長度</a:t>
                </a:r>
                <a:endParaRPr lang="zh-TW" altLang="en-US" sz="1000" dirty="0">
                  <a:latin typeface="Times New Roman" panose="02020603050405020304" pitchFamily="18" charset="0"/>
                  <a:cs typeface="Times New Roman" panose="02020603050405020304" pitchFamily="18" charset="0"/>
                </a:endParaRPr>
              </a:p>
            </p:txBody>
          </p:sp>
          <p:cxnSp>
            <p:nvCxnSpPr>
              <p:cNvPr id="62" name="直接箭头连接符 61"/>
              <p:cNvCxnSpPr/>
              <p:nvPr/>
            </p:nvCxnSpPr>
            <p:spPr bwMode="auto">
              <a:xfrm>
                <a:off x="6704564" y="3043024"/>
                <a:ext cx="360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bwMode="auto">
              <a:xfrm>
                <a:off x="8873159" y="3043025"/>
                <a:ext cx="360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628296" y="2396066"/>
                <a:ext cx="1851790"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誤差檢出的平均運行分析批數</a:t>
                </a:r>
                <a:endParaRPr lang="zh-TW" altLang="en-US" sz="1000" dirty="0">
                  <a:latin typeface="Times New Roman" panose="02020603050405020304" pitchFamily="18" charset="0"/>
                  <a:cs typeface="Times New Roman" panose="02020603050405020304" pitchFamily="18" charset="0"/>
                </a:endParaRPr>
              </a:p>
            </p:txBody>
          </p:sp>
          <p:sp>
            <p:nvSpPr>
              <p:cNvPr id="65" name="矩形 64"/>
              <p:cNvSpPr/>
              <p:nvPr/>
            </p:nvSpPr>
            <p:spPr>
              <a:xfrm>
                <a:off x="4756536" y="2072901"/>
                <a:ext cx="1723549"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根據過</a:t>
                </a:r>
                <a:r>
                  <a:rPr lang="zh-TW" altLang="en-US" sz="1000">
                    <a:latin typeface="Times New Roman" panose="02020603050405020304" pitchFamily="18" charset="0"/>
                    <a:cs typeface="Times New Roman" panose="02020603050405020304" pitchFamily="18" charset="0"/>
                  </a:rPr>
                  <a:t>程能力指數分級</a:t>
                </a:r>
                <a:r>
                  <a:rPr lang="zh-TW" altLang="en-US" sz="1000" dirty="0">
                    <a:latin typeface="Times New Roman" panose="02020603050405020304" pitchFamily="18" charset="0"/>
                    <a:cs typeface="Times New Roman" panose="02020603050405020304" pitchFamily="18" charset="0"/>
                  </a:rPr>
                  <a:t>選擇</a:t>
                </a:r>
              </a:p>
            </p:txBody>
          </p:sp>
          <p:sp>
            <p:nvSpPr>
              <p:cNvPr id="66" name="矩形 65"/>
              <p:cNvSpPr/>
              <p:nvPr/>
            </p:nvSpPr>
            <p:spPr>
              <a:xfrm>
                <a:off x="9233159" y="2535192"/>
                <a:ext cx="1210588" cy="1015663"/>
              </a:xfrm>
              <a:prstGeom prst="rect">
                <a:avLst/>
              </a:prstGeom>
              <a:ln>
                <a:noFill/>
              </a:ln>
            </p:spPr>
            <p:txBody>
              <a:bodyPr wrap="none">
                <a:spAutoFit/>
              </a:bodyPr>
              <a:lstStyle/>
              <a:p>
                <a:pPr>
                  <a:lnSpc>
                    <a:spcPct val="150000"/>
                  </a:lnSpc>
                </a:pPr>
                <a:r>
                  <a:rPr lang="zh-CN" altLang="en-US" sz="1000" dirty="0">
                    <a:latin typeface="Times New Roman" panose="02020603050405020304" pitchFamily="18" charset="0"/>
                    <a:cs typeface="Times New Roman" panose="02020603050405020304" pitchFamily="18" charset="0"/>
                  </a:rPr>
                  <a:t>估計分析過程的：</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質量</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生產率</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風險</a:t>
                </a:r>
                <a:endParaRPr lang="zh-TW" altLang="en-US" sz="10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9838962" y="4076772"/>
                <a:ext cx="0" cy="1180800"/>
              </a:xfrm>
              <a:prstGeom prst="line">
                <a:avLst/>
              </a:prstGeom>
              <a:ln w="8890">
                <a:solidFill>
                  <a:srgbClr val="FF00FF">
                    <a:alpha val="30000"/>
                  </a:srgbClr>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bwMode="auto">
              <a:xfrm>
                <a:off x="7677465" y="5244869"/>
                <a:ext cx="2160000" cy="12788"/>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6254281" y="5065700"/>
                <a:ext cx="1423184" cy="346249"/>
              </a:xfrm>
              <a:prstGeom prst="rect">
                <a:avLst/>
              </a:prstGeom>
              <a:ln>
                <a:noFill/>
              </a:ln>
            </p:spPr>
            <p:txBody>
              <a:bodyPr wrap="square">
                <a:spAutoFit/>
              </a:bodyPr>
              <a:lstStyle/>
              <a:p>
                <a:pPr algn="ctr">
                  <a:lnSpc>
                    <a:spcPct val="150000"/>
                  </a:lnSpc>
                </a:pPr>
                <a:r>
                  <a:rPr lang="zh-CN" altLang="en-US" sz="1100" dirty="0">
                    <a:latin typeface="Times New Roman" panose="02020603050405020304" pitchFamily="18" charset="0"/>
                    <a:cs typeface="Times New Roman" panose="02020603050405020304" pitchFamily="18" charset="0"/>
                  </a:rPr>
                  <a:t>重新選擇檢驗系統</a:t>
                </a:r>
              </a:p>
            </p:txBody>
          </p:sp>
          <p:cxnSp>
            <p:nvCxnSpPr>
              <p:cNvPr id="70" name="直接箭头连接符 69"/>
              <p:cNvCxnSpPr/>
              <p:nvPr/>
            </p:nvCxnSpPr>
            <p:spPr bwMode="auto">
              <a:xfrm>
                <a:off x="2767394" y="5232781"/>
                <a:ext cx="3484800" cy="12088"/>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bwMode="auto">
              <a:xfrm flipH="1">
                <a:off x="2770021" y="4927928"/>
                <a:ext cx="496" cy="302400"/>
              </a:xfrm>
              <a:prstGeom prst="line">
                <a:avLst/>
              </a:prstGeom>
              <a:ln w="8890">
                <a:solidFill>
                  <a:srgbClr val="FF00FF">
                    <a:alpha val="30000"/>
                  </a:srgbClr>
                </a:solidFill>
                <a:prstDash val="solid"/>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72" name="右大括号 71"/>
              <p:cNvSpPr/>
              <p:nvPr/>
            </p:nvSpPr>
            <p:spPr bwMode="auto">
              <a:xfrm rot="5400000">
                <a:off x="9572976" y="3211040"/>
                <a:ext cx="530953" cy="1210588"/>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矩形 74"/>
              <p:cNvSpPr/>
              <p:nvPr/>
            </p:nvSpPr>
            <p:spPr>
              <a:xfrm>
                <a:off x="9717733" y="4161775"/>
                <a:ext cx="433196" cy="558038"/>
              </a:xfrm>
              <a:prstGeom prst="rect">
                <a:avLst/>
              </a:prstGeom>
              <a:ln>
                <a:noFill/>
              </a:ln>
            </p:spPr>
            <p:txBody>
              <a:bodyPr vert="wordArtVertRtl" wrap="none">
                <a:spAutoFit/>
              </a:bodyPr>
              <a:lstStyle/>
              <a:p>
                <a:pPr algn="ctr">
                  <a:lnSpc>
                    <a:spcPct val="150000"/>
                  </a:lnSpc>
                </a:pPr>
                <a:r>
                  <a:rPr lang="zh-CN" altLang="en-US" sz="1000" dirty="0">
                    <a:latin typeface="Times New Roman" panose="02020603050405020304" pitchFamily="18" charset="0"/>
                    <a:cs typeface="Times New Roman" panose="02020603050405020304" pitchFamily="18" charset="0"/>
                  </a:rPr>
                  <a:t>不滿意</a:t>
                </a:r>
                <a:endParaRPr lang="zh-TW" altLang="en-US" sz="1000" dirty="0">
                  <a:latin typeface="Times New Roman" panose="02020603050405020304" pitchFamily="18" charset="0"/>
                  <a:cs typeface="Times New Roman" panose="02020603050405020304" pitchFamily="18" charset="0"/>
                </a:endParaRPr>
              </a:p>
            </p:txBody>
          </p:sp>
          <p:cxnSp>
            <p:nvCxnSpPr>
              <p:cNvPr id="39" name="直接连接符 38"/>
              <p:cNvCxnSpPr/>
              <p:nvPr/>
            </p:nvCxnSpPr>
            <p:spPr bwMode="auto">
              <a:xfrm flipH="1">
                <a:off x="5626339" y="1117525"/>
                <a:ext cx="496" cy="954000"/>
              </a:xfrm>
              <a:prstGeom prst="line">
                <a:avLst/>
              </a:prstGeom>
              <a:ln w="8890">
                <a:solidFill>
                  <a:srgbClr val="FF00FF">
                    <a:alpha val="30000"/>
                  </a:srgbClr>
                </a:solidFill>
                <a:prstDash val="solid"/>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787303" y="955369"/>
                <a:ext cx="1723549" cy="323165"/>
              </a:xfrm>
              <a:prstGeom prst="rect">
                <a:avLst/>
              </a:prstGeom>
              <a:ln>
                <a:noFill/>
              </a:ln>
            </p:spPr>
            <p:txBody>
              <a:bodyPr wrap="none">
                <a:spAutoFit/>
              </a:bodyPr>
              <a:lstStyle/>
              <a:p>
                <a:pPr algn="r">
                  <a:lnSpc>
                    <a:spcPct val="150000"/>
                  </a:lnSpc>
                </a:pPr>
                <a:r>
                  <a:rPr lang="zh-CN" altLang="en-US" sz="1000">
                    <a:latin typeface="Times New Roman" panose="02020603050405020304" pitchFamily="18" charset="0"/>
                    <a:cs typeface="Times New Roman" panose="02020603050405020304" pitchFamily="18" charset="0"/>
                  </a:rPr>
                  <a:t>檢驗系統誤差發生分佈特徵</a:t>
                </a:r>
                <a:endParaRPr lang="zh-CN" altLang="en-US" sz="1000" dirty="0">
                  <a:latin typeface="Times New Roman" panose="02020603050405020304" pitchFamily="18" charset="0"/>
                  <a:cs typeface="Times New Roman" panose="02020603050405020304" pitchFamily="18" charset="0"/>
                </a:endParaRPr>
              </a:p>
            </p:txBody>
          </p:sp>
          <p:cxnSp>
            <p:nvCxnSpPr>
              <p:cNvPr id="54" name="直接箭头连接符 53"/>
              <p:cNvCxnSpPr/>
              <p:nvPr/>
            </p:nvCxnSpPr>
            <p:spPr bwMode="auto">
              <a:xfrm>
                <a:off x="3510947" y="1116952"/>
                <a:ext cx="2116800" cy="0"/>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CD46318-6702-0573-52BA-8E0094135BA3}"/>
                </a:ext>
              </a:extLst>
            </p:cNvPr>
            <p:cNvSpPr/>
            <p:nvPr/>
          </p:nvSpPr>
          <p:spPr bwMode="auto">
            <a:xfrm>
              <a:off x="4140289" y="2412274"/>
              <a:ext cx="2340000" cy="954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a:extLst>
                <a:ext uri="{FF2B5EF4-FFF2-40B4-BE49-F238E27FC236}">
                  <a16:creationId xmlns:a16="http://schemas.microsoft.com/office/drawing/2014/main" id="{D32A4720-AD90-D3A1-CBB5-B1E03F48BA2B}"/>
                </a:ext>
              </a:extLst>
            </p:cNvPr>
            <p:cNvSpPr/>
            <p:nvPr/>
          </p:nvSpPr>
          <p:spPr bwMode="auto">
            <a:xfrm>
              <a:off x="7102416" y="2819649"/>
              <a:ext cx="1710000" cy="216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a:extLst>
                <a:ext uri="{FF2B5EF4-FFF2-40B4-BE49-F238E27FC236}">
                  <a16:creationId xmlns:a16="http://schemas.microsoft.com/office/drawing/2014/main" id="{C8E7F977-8534-F202-EC70-182B2724143B}"/>
                </a:ext>
              </a:extLst>
            </p:cNvPr>
            <p:cNvSpPr/>
            <p:nvPr/>
          </p:nvSpPr>
          <p:spPr bwMode="auto">
            <a:xfrm>
              <a:off x="7102416" y="3284469"/>
              <a:ext cx="1080000" cy="216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253911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5765" y="884030"/>
            <a:ext cx="193528" cy="147919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25957" y="2581013"/>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260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4481" y="2342435"/>
            <a:ext cx="245097" cy="3405881"/>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57941"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543856" y="1130953"/>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57" name="直接连接符 256"/>
          <p:cNvCxnSpPr/>
          <p:nvPr/>
        </p:nvCxnSpPr>
        <p:spPr bwMode="auto">
          <a:xfrm flipH="1">
            <a:off x="7430144" y="3480886"/>
            <a:ext cx="780" cy="441945"/>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3132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9775" y="836220"/>
            <a:ext cx="193528" cy="11412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44242"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1063590"/>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4498"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7749" y="841374"/>
            <a:ext cx="193528" cy="113091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6140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1356" y="1066401"/>
            <a:ext cx="193528" cy="111630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4798"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2038" y="841443"/>
            <a:ext cx="193528" cy="113078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628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1993" y="1283313"/>
            <a:ext cx="193528" cy="68247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445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24231" y="3473843"/>
            <a:ext cx="0" cy="450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8727" y="2132024"/>
            <a:ext cx="109162" cy="1126929"/>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5290" y="2688312"/>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sp>
        <p:nvSpPr>
          <p:cNvPr id="125"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381097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grpSp>
        <p:nvGrpSpPr>
          <p:cNvPr id="50176" name="组合 50175"/>
          <p:cNvGrpSpPr/>
          <p:nvPr/>
        </p:nvGrpSpPr>
        <p:grpSpPr>
          <a:xfrm>
            <a:off x="2357459" y="389190"/>
            <a:ext cx="7121181" cy="5306943"/>
            <a:chOff x="2193831" y="398815"/>
            <a:chExt cx="7121181" cy="5306943"/>
          </a:xfrm>
        </p:grpSpPr>
        <p:sp>
          <p:nvSpPr>
            <p:cNvPr id="5" name="TextBox 4"/>
            <p:cNvSpPr txBox="1"/>
            <p:nvPr/>
          </p:nvSpPr>
          <p:spPr>
            <a:xfrm>
              <a:off x="4379409" y="398815"/>
              <a:ext cx="248806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分析誤差模式和質控模式</a:t>
              </a:r>
            </a:p>
          </p:txBody>
        </p:sp>
        <p:cxnSp>
          <p:nvCxnSpPr>
            <p:cNvPr id="8" name="直接箭头连接符 7"/>
            <p:cNvCxnSpPr>
              <a:stCxn id="5" idx="2"/>
              <a:endCxn id="12" idx="0"/>
            </p:cNvCxnSpPr>
            <p:nvPr/>
          </p:nvCxnSpPr>
          <p:spPr bwMode="auto">
            <a:xfrm flipH="1">
              <a:off x="5623441" y="791230"/>
              <a:ext cx="2" cy="394251"/>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31" y="1185481"/>
              <a:ext cx="608841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建立各模式下由於誤差導致的平均增加的超過總誤差限的患者結果數的數學模型</a:t>
              </a:r>
              <a:endParaRPr lang="en-US" altLang="zh-CN" sz="1300" dirty="0">
                <a:latin typeface="Times New Roman" pitchFamily="18" charset="0"/>
                <a:cs typeface="Times New Roman" pitchFamily="18" charset="0"/>
              </a:endParaRPr>
            </a:p>
            <a:p>
              <a:pPr algn="ctr">
                <a:lnSpc>
                  <a:spcPct val="150000"/>
                </a:lnSpc>
              </a:pP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 </a:t>
              </a: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 × </a:t>
              </a:r>
              <a:r>
                <a:rPr lang="en-US" altLang="zh-CN" sz="1300" i="1" dirty="0" err="1">
                  <a:latin typeface="Times New Roman" pitchFamily="18" charset="0"/>
                  <a:cs typeface="Times New Roman" pitchFamily="18" charset="0"/>
                </a:rPr>
                <a:t>ANP</a:t>
              </a:r>
              <a:r>
                <a:rPr lang="en-US" altLang="zh-CN" sz="1300" i="1" baseline="-25000" dirty="0" err="1">
                  <a:latin typeface="Times New Roman" pitchFamily="18" charset="0"/>
                  <a:cs typeface="Times New Roman" pitchFamily="18" charset="0"/>
                </a:rPr>
                <a:t>ed</a:t>
              </a:r>
              <a:endParaRPr lang="zh-CN" altLang="en-US" sz="1300" i="1" baseline="-25000" dirty="0">
                <a:latin typeface="Times New Roman" pitchFamily="18" charset="0"/>
                <a:cs typeface="Times New Roman" pitchFamily="18" charset="0"/>
              </a:endParaRPr>
            </a:p>
          </p:txBody>
        </p:sp>
        <p:sp>
          <p:nvSpPr>
            <p:cNvPr id="15" name="TextBox 14"/>
            <p:cNvSpPr txBox="1"/>
            <p:nvPr/>
          </p:nvSpPr>
          <p:spPr>
            <a:xfrm>
              <a:off x="2193831" y="3303554"/>
              <a:ext cx="3079741" cy="392415"/>
            </a:xfrm>
            <a:prstGeom prst="rect">
              <a:avLst/>
            </a:prstGeom>
            <a:noFill/>
            <a:ln>
              <a:solidFill>
                <a:schemeClr val="accent1">
                  <a:lumMod val="75000"/>
                </a:schemeClr>
              </a:solidFill>
            </a:ln>
          </p:spPr>
          <p:txBody>
            <a:bodyPr wrap="square" rtlCol="0">
              <a:spAutoFit/>
            </a:bodyPr>
            <a:lstStyle/>
            <a:p>
              <a:pPr lvl="0" algn="ctr">
                <a:lnSpc>
                  <a:spcPct val="150000"/>
                </a:lnSpc>
              </a:pPr>
              <a:r>
                <a:rPr lang="zh-TW" altLang="en-US" sz="1300" dirty="0">
                  <a:latin typeface="Times New Roman" pitchFamily="18" charset="0"/>
                  <a:cs typeface="Times New Roman" pitchFamily="18" charset="0"/>
                </a:rPr>
                <a:t>報告中含誤差的患者結果數 </a:t>
              </a:r>
              <a:r>
                <a:rPr lang="en-US" altLang="zh-CN" sz="1300" dirty="0">
                  <a:latin typeface="Times New Roman" pitchFamily="18" charset="0"/>
                  <a:cs typeface="Times New Roman" pitchFamily="18" charset="0"/>
                </a:rPr>
                <a:t>( </a:t>
              </a:r>
              <a:r>
                <a:rPr lang="en-US" altLang="zh-CN" sz="1300" i="1" dirty="0" err="1">
                  <a:solidFill>
                    <a:srgbClr val="000000"/>
                  </a:solidFill>
                  <a:latin typeface="Times New Roman" pitchFamily="18" charset="0"/>
                  <a:cs typeface="Times New Roman" pitchFamily="18" charset="0"/>
                </a:rPr>
                <a:t>ANP</a:t>
              </a:r>
              <a:r>
                <a:rPr lang="en-US" altLang="zh-CN" sz="1300" i="1" baseline="-25000" dirty="0" err="1">
                  <a:solidFill>
                    <a:srgbClr val="000000"/>
                  </a:solidFill>
                  <a:latin typeface="Times New Roman" pitchFamily="18" charset="0"/>
                  <a:cs typeface="Times New Roman" pitchFamily="18" charset="0"/>
                </a:rPr>
                <a:t>ed</a:t>
              </a:r>
              <a:r>
                <a:rPr lang="en-US" altLang="zh-CN" sz="1300" dirty="0">
                  <a:solidFill>
                    <a:srgbClr val="000000"/>
                  </a:solidFill>
                  <a:latin typeface="Times New Roman" pitchFamily="18" charset="0"/>
                  <a:cs typeface="Times New Roman" pitchFamily="18" charset="0"/>
                </a:rPr>
                <a:t> </a:t>
              </a:r>
              <a:r>
                <a:rPr lang="en-US" altLang="zh-CN" sz="13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sp>
          <p:nvSpPr>
            <p:cNvPr id="16" name="TextBox 15"/>
            <p:cNvSpPr txBox="1"/>
            <p:nvPr/>
          </p:nvSpPr>
          <p:spPr>
            <a:xfrm>
              <a:off x="5623443" y="2690558"/>
              <a:ext cx="369156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由於誤差出現導致不合格結果出現概率的增加量</a:t>
              </a:r>
              <a:endParaRPr lang="en-US" altLang="zh-CN" sz="1300" dirty="0">
                <a:latin typeface="Times New Roman" pitchFamily="18" charset="0"/>
                <a:cs typeface="Times New Roman" pitchFamily="18" charset="0"/>
              </a:endParaRPr>
            </a:p>
            <a:p>
              <a:pPr algn="ctr">
                <a:lnSpc>
                  <a:spcPct val="150000"/>
                </a:lnSpc>
              </a:pP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sp>
          <p:nvSpPr>
            <p:cNvPr id="41" name="TextBox 40"/>
            <p:cNvSpPr txBox="1"/>
            <p:nvPr/>
          </p:nvSpPr>
          <p:spPr>
            <a:xfrm>
              <a:off x="3230066" y="4530438"/>
              <a:ext cx="478674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由於誤差導致增加的超過總誤差限的</a:t>
              </a:r>
              <a:r>
                <a:rPr lang="zh-TW" altLang="en-US" sz="1300" dirty="0">
                  <a:latin typeface="Times New Roman" pitchFamily="18" charset="0"/>
                  <a:cs typeface="Times New Roman" pitchFamily="18" charset="0"/>
                </a:rPr>
                <a:t>患者結果數 </a:t>
              </a: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1</a:t>
              </a:r>
              <a:endParaRPr lang="zh-CN" altLang="en-US" sz="1300" dirty="0">
                <a:latin typeface="Times New Roman" pitchFamily="18" charset="0"/>
                <a:cs typeface="Times New Roman" pitchFamily="18" charset="0"/>
              </a:endParaRPr>
            </a:p>
          </p:txBody>
        </p:sp>
        <p:sp>
          <p:nvSpPr>
            <p:cNvPr id="43" name="TextBox 42"/>
            <p:cNvSpPr txBox="1"/>
            <p:nvPr/>
          </p:nvSpPr>
          <p:spPr>
            <a:xfrm>
              <a:off x="4920045" y="5313343"/>
              <a:ext cx="1406793"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anose="02020603050405020304" pitchFamily="18" charset="0"/>
                  <a:cs typeface="Times New Roman" panose="02020603050405020304" pitchFamily="18" charset="0"/>
                </a:rPr>
                <a:t>分析批長度</a:t>
              </a:r>
              <a:r>
                <a:rPr lang="en-US" altLang="zh-CN" sz="1300" dirty="0">
                  <a:latin typeface="Times New Roman" panose="02020603050405020304" pitchFamily="18" charset="0"/>
                  <a:cs typeface="Times New Roman" panose="02020603050405020304" pitchFamily="18" charset="0"/>
                </a:rPr>
                <a:t>( </a:t>
              </a:r>
              <a:r>
                <a:rPr lang="en-US" altLang="zh-CN" sz="1300" i="1" dirty="0">
                  <a:latin typeface="Times New Roman" panose="02020603050405020304" pitchFamily="18" charset="0"/>
                  <a:cs typeface="Times New Roman" panose="02020603050405020304" pitchFamily="18" charset="0"/>
                </a:rPr>
                <a:t>N</a:t>
              </a:r>
              <a:r>
                <a:rPr lang="en-US" altLang="zh-CN" sz="1300" i="1" baseline="-25000" dirty="0">
                  <a:latin typeface="Times New Roman" panose="02020603050405020304" pitchFamily="18" charset="0"/>
                  <a:cs typeface="Times New Roman" panose="02020603050405020304" pitchFamily="18" charset="0"/>
                </a:rPr>
                <a:t>B</a:t>
              </a:r>
              <a:r>
                <a:rPr lang="en-US" altLang="zh-CN" sz="1300" dirty="0">
                  <a:latin typeface="Times New Roman" panose="02020603050405020304" pitchFamily="18" charset="0"/>
                  <a:cs typeface="Times New Roman" panose="02020603050405020304" pitchFamily="18" charset="0"/>
                </a:rPr>
                <a:t> )</a:t>
              </a:r>
              <a:endParaRPr lang="zh-CN" altLang="en-US" sz="1300" dirty="0">
                <a:latin typeface="Times New Roman" panose="02020603050405020304" pitchFamily="18" charset="0"/>
                <a:cs typeface="Times New Roman" panose="02020603050405020304" pitchFamily="18" charset="0"/>
              </a:endParaRPr>
            </a:p>
          </p:txBody>
        </p:sp>
        <p:cxnSp>
          <p:nvCxnSpPr>
            <p:cNvPr id="38" name="直接箭头连接符 37"/>
            <p:cNvCxnSpPr>
              <a:endCxn id="24" idx="0"/>
            </p:cNvCxnSpPr>
            <p:nvPr/>
          </p:nvCxnSpPr>
          <p:spPr bwMode="auto">
            <a:xfrm>
              <a:off x="3744439" y="1877978"/>
              <a:ext cx="1" cy="46390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0"/>
            </p:cNvCxnSpPr>
            <p:nvPr/>
          </p:nvCxnSpPr>
          <p:spPr bwMode="auto">
            <a:xfrm>
              <a:off x="7469227" y="1877978"/>
              <a:ext cx="1" cy="81258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4" idx="2"/>
            </p:cNvCxnSpPr>
            <p:nvPr/>
          </p:nvCxnSpPr>
          <p:spPr bwMode="auto">
            <a:xfrm>
              <a:off x="3744440" y="2734295"/>
              <a:ext cx="594" cy="572397"/>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5" idx="2"/>
              <a:endCxn id="41" idx="0"/>
            </p:cNvCxnSpPr>
            <p:nvPr/>
          </p:nvCxnSpPr>
          <p:spPr bwMode="auto">
            <a:xfrm>
              <a:off x="3733702" y="3695969"/>
              <a:ext cx="1889738" cy="834469"/>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1" idx="2"/>
              <a:endCxn id="43" idx="0"/>
            </p:cNvCxnSpPr>
            <p:nvPr/>
          </p:nvCxnSpPr>
          <p:spPr bwMode="auto">
            <a:xfrm>
              <a:off x="5623440" y="4922853"/>
              <a:ext cx="2" cy="39049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6" idx="2"/>
              <a:endCxn id="41" idx="0"/>
            </p:cNvCxnSpPr>
            <p:nvPr/>
          </p:nvCxnSpPr>
          <p:spPr bwMode="auto">
            <a:xfrm flipH="1">
              <a:off x="5623440" y="3383055"/>
              <a:ext cx="1845788" cy="1147383"/>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4" name="TextBox 21"/>
            <p:cNvSpPr txBox="1"/>
            <p:nvPr/>
          </p:nvSpPr>
          <p:spPr>
            <a:xfrm>
              <a:off x="2333965" y="2341880"/>
              <a:ext cx="2820949"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誤差檢出的平均分析批數 </a:t>
              </a:r>
              <a:r>
                <a:rPr lang="en-US" altLang="zh-CN" sz="1300" dirty="0">
                  <a:latin typeface="Times New Roman" pitchFamily="18" charset="0"/>
                  <a:cs typeface="Times New Roman" pitchFamily="18" charset="0"/>
                </a:rPr>
                <a:t>( </a:t>
              </a:r>
              <a:r>
                <a:rPr lang="en-US" altLang="zh-CN" sz="1300" i="1" dirty="0" err="1">
                  <a:latin typeface="Times New Roman" pitchFamily="18" charset="0"/>
                  <a:cs typeface="Times New Roman" pitchFamily="18" charset="0"/>
                </a:rPr>
                <a:t>ARL</a:t>
              </a:r>
              <a:r>
                <a:rPr lang="en-US" altLang="zh-CN" sz="1300" i="1" baseline="-25000" dirty="0" err="1">
                  <a:latin typeface="Times New Roman" pitchFamily="18" charset="0"/>
                  <a:cs typeface="Times New Roman" pitchFamily="18" charset="0"/>
                </a:rPr>
                <a:t>ed</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593973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895687" y="1839710"/>
            <a:ext cx="5236074" cy="3609389"/>
          </a:xfrm>
          <a:prstGeom prst="rect">
            <a:avLst/>
          </a:prstGeom>
        </p:spPr>
      </p:pic>
      <p:pic>
        <p:nvPicPr>
          <p:cNvPr id="6" name="图片 5"/>
          <p:cNvPicPr>
            <a:picLocks noChangeAspect="1"/>
          </p:cNvPicPr>
          <p:nvPr/>
        </p:nvPicPr>
        <p:blipFill>
          <a:blip r:embed="rId4"/>
          <a:stretch>
            <a:fillRect/>
          </a:stretch>
        </p:blipFill>
        <p:spPr>
          <a:xfrm>
            <a:off x="521129" y="1839710"/>
            <a:ext cx="5233026" cy="3609389"/>
          </a:xfrm>
          <a:prstGeom prst="rect">
            <a:avLst/>
          </a:prstGeom>
        </p:spPr>
      </p:pic>
      <p:sp>
        <p:nvSpPr>
          <p:cNvPr id="7"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878964" y="715025"/>
            <a:ext cx="104500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
        <p:nvSpPr>
          <p:cNvPr id="2" name="矩形 1"/>
          <p:cNvSpPr/>
          <p:nvPr/>
        </p:nvSpPr>
        <p:spPr>
          <a:xfrm>
            <a:off x="1889808" y="2113649"/>
            <a:ext cx="3519487"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System Error</a:t>
            </a:r>
          </a:p>
        </p:txBody>
      </p:sp>
      <p:sp>
        <p:nvSpPr>
          <p:cNvPr id="3" name="矩形 2"/>
          <p:cNvSpPr/>
          <p:nvPr/>
        </p:nvSpPr>
        <p:spPr>
          <a:xfrm>
            <a:off x="7202241" y="2113649"/>
            <a:ext cx="3460376"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Random Error</a:t>
            </a:r>
          </a:p>
        </p:txBody>
      </p:sp>
    </p:spTree>
    <p:extLst>
      <p:ext uri="{BB962C8B-B14F-4D97-AF65-F5344CB8AC3E}">
        <p14:creationId xmlns:p14="http://schemas.microsoft.com/office/powerpoint/2010/main" val="225932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4"/>
          <p:cNvSpPr>
            <a:spLocks noChangeArrowheads="1"/>
          </p:cNvSpPr>
          <p:nvPr/>
        </p:nvSpPr>
        <p:spPr bwMode="auto">
          <a:xfrm>
            <a:off x="808348" y="715025"/>
            <a:ext cx="104177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pic>
        <p:nvPicPr>
          <p:cNvPr id="11" name="图片 10"/>
          <p:cNvPicPr>
            <a:picLocks noChangeAspect="1"/>
          </p:cNvPicPr>
          <p:nvPr/>
        </p:nvPicPr>
        <p:blipFill>
          <a:blip r:embed="rId3"/>
          <a:stretch>
            <a:fillRect/>
          </a:stretch>
        </p:blipFill>
        <p:spPr>
          <a:xfrm>
            <a:off x="5811914" y="1827518"/>
            <a:ext cx="5236075" cy="3609390"/>
          </a:xfrm>
          <a:prstGeom prst="rect">
            <a:avLst/>
          </a:prstGeom>
        </p:spPr>
      </p:pic>
      <p:pic>
        <p:nvPicPr>
          <p:cNvPr id="9" name="图片 8"/>
          <p:cNvPicPr>
            <a:picLocks noChangeAspect="1"/>
          </p:cNvPicPr>
          <p:nvPr/>
        </p:nvPicPr>
        <p:blipFill>
          <a:blip r:embed="rId4"/>
          <a:stretch>
            <a:fillRect/>
          </a:stretch>
        </p:blipFill>
        <p:spPr>
          <a:xfrm>
            <a:off x="578888" y="1827518"/>
            <a:ext cx="5233026" cy="3609389"/>
          </a:xfrm>
          <a:prstGeom prst="rect">
            <a:avLst/>
          </a:prstGeom>
        </p:spPr>
      </p:pic>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2" name="矩形 1"/>
          <p:cNvSpPr/>
          <p:nvPr/>
        </p:nvSpPr>
        <p:spPr>
          <a:xfrm>
            <a:off x="1947567" y="2197707"/>
            <a:ext cx="3519487"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System Error</a:t>
            </a:r>
          </a:p>
        </p:txBody>
      </p:sp>
      <p:sp>
        <p:nvSpPr>
          <p:cNvPr id="3" name="矩形 2"/>
          <p:cNvSpPr/>
          <p:nvPr/>
        </p:nvSpPr>
        <p:spPr>
          <a:xfrm>
            <a:off x="7134875" y="2197707"/>
            <a:ext cx="3460376"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Random Error</a:t>
            </a:r>
          </a:p>
        </p:txBody>
      </p:sp>
      <p:sp>
        <p:nvSpPr>
          <p:cNvPr id="12"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201559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4947" y="1815325"/>
            <a:ext cx="5236074" cy="360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387" y="1815325"/>
            <a:ext cx="5233027" cy="360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2"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7" name="Rectangle 14"/>
          <p:cNvSpPr>
            <a:spLocks noChangeArrowheads="1"/>
          </p:cNvSpPr>
          <p:nvPr/>
        </p:nvSpPr>
        <p:spPr bwMode="auto">
          <a:xfrm>
            <a:off x="795839" y="715025"/>
            <a:ext cx="104382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1123463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pic>
        <p:nvPicPr>
          <p:cNvPr id="768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862" y="1860212"/>
            <a:ext cx="4484687"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646" y="1860211"/>
            <a:ext cx="4700587"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65468" y="2174794"/>
            <a:ext cx="2723475" cy="646331"/>
          </a:xfrm>
          <a:prstGeom prst="rect">
            <a:avLst/>
          </a:prstGeom>
        </p:spPr>
        <p:txBody>
          <a:bodyPr wrap="square">
            <a:spAutoFit/>
          </a:bodyPr>
          <a:lstStyle/>
          <a:p>
            <a:r>
              <a:rPr lang="en-US" altLang="zh-CN" sz="1200" i="1" dirty="0">
                <a:latin typeface="Times New Roman" pitchFamily="18" charset="0"/>
                <a:cs typeface="Times New Roman" pitchFamily="18" charset="0"/>
              </a:rPr>
              <a:t>The average number of patient samples between QC rejections when the process is in control</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System Error</a:t>
            </a:r>
            <a:endParaRPr lang="zh-CN" altLang="en-US" sz="1200" i="1" dirty="0">
              <a:latin typeface="Times New Roman" pitchFamily="18" charset="0"/>
              <a:cs typeface="Times New Roman" pitchFamily="18" charset="0"/>
            </a:endParaRPr>
          </a:p>
        </p:txBody>
      </p:sp>
      <p:sp>
        <p:nvSpPr>
          <p:cNvPr id="3" name="矩形 2"/>
          <p:cNvSpPr/>
          <p:nvPr/>
        </p:nvSpPr>
        <p:spPr>
          <a:xfrm>
            <a:off x="6548983" y="2174794"/>
            <a:ext cx="2723475" cy="646331"/>
          </a:xfrm>
          <a:prstGeom prst="rect">
            <a:avLst/>
          </a:prstGeom>
        </p:spPr>
        <p:txBody>
          <a:bodyPr wrap="square">
            <a:spAutoFit/>
          </a:bodyPr>
          <a:lstStyle/>
          <a:p>
            <a:r>
              <a:rPr lang="en-US" altLang="zh-CN" sz="1200" i="1" dirty="0">
                <a:latin typeface="Times New Roman" pitchFamily="18" charset="0"/>
                <a:cs typeface="Times New Roman" pitchFamily="18" charset="0"/>
              </a:rPr>
              <a:t>The average number of patient samples between QC rejections when the process is in control</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Random Error</a:t>
            </a:r>
            <a:endParaRPr lang="zh-CN" altLang="en-US" sz="1200" i="1" dirty="0">
              <a:latin typeface="Times New Roman" pitchFamily="18" charset="0"/>
              <a:cs typeface="Times New Roman" pitchFamily="18" charset="0"/>
            </a:endParaRPr>
          </a:p>
        </p:txBody>
      </p:sp>
      <p:sp>
        <p:nvSpPr>
          <p:cNvPr id="9"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11" name="Rectangle 14"/>
          <p:cNvSpPr>
            <a:spLocks noChangeArrowheads="1"/>
          </p:cNvSpPr>
          <p:nvPr/>
        </p:nvSpPr>
        <p:spPr bwMode="auto">
          <a:xfrm>
            <a:off x="783964" y="763793"/>
            <a:ext cx="103313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3762820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514608" y="595156"/>
            <a:ext cx="1067058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是指由於存在誤差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所導致的超過可接受總誤差限的結果</a:t>
            </a:r>
            <a:r>
              <a:rPr lang="zh-CN" altLang="en-US" sz="1100" dirty="0">
                <a:latin typeface="Times New Roman" pitchFamily="18" charset="0"/>
                <a:cs typeface="Times New Roman" pitchFamily="18" charset="0"/>
              </a:rPr>
              <a:t>出現概率的增加量；</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Rectangle 14"/>
              <p:cNvSpPr>
                <a:spLocks noChangeArrowheads="1"/>
              </p:cNvSpPr>
              <p:nvPr/>
            </p:nvSpPr>
            <p:spPr bwMode="auto">
              <a:xfrm>
                <a:off x="514608" y="2516182"/>
                <a:ext cx="10670585" cy="16569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當檢測結果含有系統誤差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時，檢測值分佈的離散程度尺度參數 </a:t>
                </a:r>
                <a:r>
                  <a:rPr lang="el-GR" altLang="zh-CN" sz="1100" i="1" dirty="0">
                    <a:latin typeface="Times New Roman" pitchFamily="18" charset="0"/>
                    <a:cs typeface="Times New Roman" pitchFamily="18" charset="0"/>
                  </a:rPr>
                  <a:t>σ</a:t>
                </a:r>
                <a:r>
                  <a:rPr lang="zh-CN" altLang="en-US" sz="1100" dirty="0">
                    <a:latin typeface="Times New Roman" pitchFamily="18" charset="0"/>
                    <a:cs typeface="Times New Roman" pitchFamily="18" charset="0"/>
                  </a:rPr>
                  <a:t> 沒有變化，但位置參數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將會有「</a:t>
                </a:r>
                <a:r>
                  <a:rPr lang="en-US" altLang="zh-CN" sz="1100" i="1" dirty="0">
                    <a:latin typeface="Times New Roman" pitchFamily="18" charset="0"/>
                    <a:cs typeface="Times New Roman" pitchFamily="18" charset="0"/>
                  </a:rPr>
                  <a:t>SE</a:t>
                </a:r>
                <a:r>
                  <a:rPr lang="zh-CN" altLang="en-US" sz="1100" dirty="0">
                    <a:latin typeface="Times New Roman" pitchFamily="18" charset="0"/>
                    <a:cs typeface="Times New Roman" pitchFamily="18" charset="0"/>
                  </a:rPr>
                  <a:t>」個單位的平移，</a:t>
                </a:r>
                <a:r>
                  <a:rPr lang="zh-CN" altLang="en-US" sz="1100" dirty="0">
                    <a:solidFill>
                      <a:srgbClr val="000000"/>
                    </a:solidFill>
                    <a:latin typeface="Times New Roman" pitchFamily="18" charset="0"/>
                    <a:cs typeface="Times New Roman" pitchFamily="18" charset="0"/>
                  </a:rPr>
                  <a:t>允許的</a:t>
                </a:r>
                <a:r>
                  <a:rPr lang="zh-CN" altLang="en-US" sz="1100" dirty="0">
                    <a:latin typeface="Times New Roman" pitchFamily="18" charset="0"/>
                    <a:cs typeface="Times New Roman" pitchFamily="18" charset="0"/>
                  </a:rPr>
                  <a:t>總誤差限的截斷值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的位置不變，其產生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a:t>
                </a:r>
                <a:r>
                  <a:rPr lang="en-US" altLang="zh-CN" sz="1100"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a:t>
                </a:r>
                <a:endParaRPr lang="en-US" altLang="zh-CN" sz="1100" i="1" dirty="0">
                  <a:latin typeface="Cambria Math" panose="02040503050406030204" pitchFamily="18" charset="0"/>
                  <a:ea typeface="Cambria Math"/>
                  <a:cs typeface="Times New Roman"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𝑃</m:t>
                          </m:r>
                        </m:e>
                        <m:sub>
                          <m:r>
                            <a:rPr lang="en-US" altLang="zh-CN" sz="1000" b="0" i="1" smtClean="0">
                              <a:latin typeface="Cambria Math" panose="02040503050406030204" pitchFamily="18" charset="0"/>
                              <a:ea typeface="Cambria Math"/>
                              <a:cs typeface="Times New Roman" pitchFamily="18" charset="0"/>
                            </a:rPr>
                            <m:t>𝐸</m:t>
                          </m:r>
                        </m:sub>
                      </m:sSub>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 </m:t>
                          </m:r>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𝜇</m:t>
                          </m:r>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𝜎</m:t>
                          </m:r>
                          <m:r>
                            <a:rPr lang="en-US" altLang="zh-CN" sz="1000" b="0" i="1" smtClean="0">
                              <a:latin typeface="Cambria Math" panose="02040503050406030204" pitchFamily="18" charset="0"/>
                              <a:ea typeface="Cambria Math"/>
                              <a:cs typeface="Times New Roman" pitchFamily="18" charset="0"/>
                            </a:rPr>
                            <m:t>,</m:t>
                          </m:r>
                          <m:r>
                            <a:rPr lang="en-US" altLang="zh-CN" sz="1000" b="0" i="1" smtClean="0">
                              <a:latin typeface="Cambria Math" panose="02040503050406030204" pitchFamily="18" charset="0"/>
                              <a:ea typeface="Cambria Math"/>
                              <a:cs typeface="Times New Roman" pitchFamily="18" charset="0"/>
                            </a:rPr>
                            <m:t>𝑆𝐸</m:t>
                          </m:r>
                          <m:r>
                            <a:rPr lang="en-US" altLang="zh-CN" sz="1000" b="0" i="1" smtClean="0">
                              <a:latin typeface="Cambria Math" panose="02040503050406030204" pitchFamily="18" charset="0"/>
                              <a:ea typeface="Cambria Math"/>
                              <a:cs typeface="Times New Roman" pitchFamily="18" charset="0"/>
                            </a:rPr>
                            <m:t> </m:t>
                          </m:r>
                        </m:e>
                      </m:d>
                      <m:r>
                        <a:rPr lang="en-US" altLang="zh-CN" sz="1000" b="0" i="1" smtClean="0">
                          <a:latin typeface="Cambria Math" panose="02040503050406030204" pitchFamily="18" charset="0"/>
                          <a:ea typeface="Cambria Math"/>
                          <a:cs typeface="Times New Roman" pitchFamily="18" charset="0"/>
                        </a:rPr>
                        <m:t>=1</m:t>
                      </m:r>
                      <m:r>
                        <a:rPr lang="en-US" altLang="zh-CN" sz="10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r>
                                <a:rPr lang="zh-CN" altLang="en-US" sz="1000" i="1">
                                  <a:latin typeface="Cambria Math"/>
                                  <a:ea typeface="Cambria Math"/>
                                  <a:cs typeface="Times New Roman" pitchFamily="18" charset="0"/>
                                </a:rPr>
                                <m:t>𝜎</m:t>
                              </m:r>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d>
                                            <m:dPr>
                                              <m:ctrlPr>
                                                <a:rPr lang="en-US" altLang="zh-CN" sz="1000" i="1">
                                                  <a:latin typeface="Cambria Math" panose="02040503050406030204" pitchFamily="18" charset="0"/>
                                                  <a:ea typeface="Cambria Math"/>
                                                  <a:cs typeface="Times New Roman" pitchFamily="18" charset="0"/>
                                                </a:rPr>
                                              </m:ctrlPr>
                                            </m:dPr>
                                            <m:e>
                                              <m:r>
                                                <a:rPr lang="zh-CN" altLang="en-US" sz="1000" i="1">
                                                  <a:latin typeface="Cambria Math"/>
                                                  <a:ea typeface="Cambria Math"/>
                                                  <a:cs typeface="Times New Roman" pitchFamily="18" charset="0"/>
                                                </a:rPr>
                                                <m:t>𝜇</m:t>
                                              </m:r>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𝑆𝐸</m:t>
                                              </m:r>
                                            </m:e>
                                          </m:d>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sSup>
                                    <m:sSupPr>
                                      <m:ctrlPr>
                                        <a:rPr lang="en-US" altLang="zh-CN" sz="1000" i="1">
                                          <a:latin typeface="Cambria Math" panose="02040503050406030204" pitchFamily="18" charset="0"/>
                                          <a:ea typeface="Cambria Math"/>
                                          <a:cs typeface="Times New Roman" pitchFamily="18" charset="0"/>
                                        </a:rPr>
                                      </m:ctrlPr>
                                    </m:sSupPr>
                                    <m:e>
                                      <m:r>
                                        <a:rPr lang="zh-CN" altLang="en-US" sz="1000" i="1">
                                          <a:latin typeface="Cambria Math"/>
                                          <a:ea typeface="Cambria Math"/>
                                          <a:cs typeface="Times New Roman" pitchFamily="18" charset="0"/>
                                        </a:rPr>
                                        <m:t>𝜎</m:t>
                                      </m:r>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r>
                        <a:rPr lang="en-US" altLang="zh-CN" sz="10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a:latin typeface="Cambria Math" panose="02040503050406030204" pitchFamily="18" charset="0"/>
                                  <a:ea typeface="Cambria Math"/>
                                  <a:cs typeface="Times New Roman" pitchFamily="18" charset="0"/>
                                </a:rPr>
                              </m:ctrlPr>
                            </m:sSubPr>
                            <m:e>
                              <m:r>
                                <a:rPr lang="en-US" altLang="zh-CN" sz="1000" i="1" smtClean="0">
                                  <a:latin typeface="Cambria Math" panose="02040503050406030204" pitchFamily="18" charset="0"/>
                                  <a:ea typeface="Cambria Math" panose="02040503050406030204" pitchFamily="18" charset="0"/>
                                  <a:cs typeface="Times New Roman" pitchFamily="18" charset="0"/>
                                </a:rPr>
                                <m:t>−</m:t>
                              </m:r>
                              <m:r>
                                <a:rPr lang="en-US" altLang="zh-CN" sz="1000" i="1">
                                  <a:latin typeface="Cambria Math" panose="02040503050406030204" pitchFamily="18" charset="0"/>
                                  <a:ea typeface="Cambria Math"/>
                                  <a:cs typeface="Times New Roman" pitchFamily="18" charset="0"/>
                                </a:rPr>
                                <m:t>𝑇𝐸</m:t>
                              </m:r>
                            </m:e>
                            <m:sub>
                              <m:r>
                                <a:rPr lang="en-US" altLang="zh-CN" sz="1000" i="1">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r>
                                <a:rPr lang="zh-CN" altLang="en-US" sz="1000" i="1">
                                  <a:latin typeface="Cambria Math"/>
                                  <a:ea typeface="Cambria Math"/>
                                  <a:cs typeface="Times New Roman" pitchFamily="18" charset="0"/>
                                </a:rPr>
                                <m:t>𝜎</m:t>
                              </m:r>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d>
                                            <m:dPr>
                                              <m:ctrlPr>
                                                <a:rPr lang="en-US" altLang="zh-CN" sz="1000" i="1">
                                                  <a:latin typeface="Cambria Math" panose="02040503050406030204" pitchFamily="18" charset="0"/>
                                                  <a:ea typeface="Cambria Math"/>
                                                  <a:cs typeface="Times New Roman" pitchFamily="18" charset="0"/>
                                                </a:rPr>
                                              </m:ctrlPr>
                                            </m:dPr>
                                            <m:e>
                                              <m:r>
                                                <a:rPr lang="zh-CN" altLang="en-US" sz="1000" i="1">
                                                  <a:latin typeface="Cambria Math"/>
                                                  <a:ea typeface="Cambria Math"/>
                                                  <a:cs typeface="Times New Roman" pitchFamily="18" charset="0"/>
                                                </a:rPr>
                                                <m:t>𝜇</m:t>
                                              </m:r>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𝑆𝐸</m:t>
                                              </m:r>
                                            </m:e>
                                          </m:d>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sSup>
                                    <m:sSupPr>
                                      <m:ctrlPr>
                                        <a:rPr lang="en-US" altLang="zh-CN" sz="1000" i="1">
                                          <a:latin typeface="Cambria Math" panose="02040503050406030204" pitchFamily="18" charset="0"/>
                                          <a:ea typeface="Cambria Math"/>
                                          <a:cs typeface="Times New Roman" pitchFamily="18" charset="0"/>
                                        </a:rPr>
                                      </m:ctrlPr>
                                    </m:sSupPr>
                                    <m:e>
                                      <m:r>
                                        <a:rPr lang="zh-CN" altLang="en-US" sz="1000" i="1">
                                          <a:latin typeface="Cambria Math"/>
                                          <a:ea typeface="Cambria Math"/>
                                          <a:cs typeface="Times New Roman" pitchFamily="18" charset="0"/>
                                        </a:rPr>
                                        <m:t>𝜎</m:t>
                                      </m:r>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oMath>
                  </m:oMathPara>
                </a14:m>
                <a:endParaRPr lang="en-US" altLang="zh-CN"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那麼由於存在系統誤差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a:t>
                </a:r>
                <a:r>
                  <a:rPr lang="zh-CN" altLang="en-US" sz="1100" dirty="0">
                    <a:latin typeface="Times New Roman" pitchFamily="18" charset="0"/>
                    <a:cs typeface="Times New Roman" pitchFamily="18" charset="0"/>
                  </a:rPr>
                  <a:t>產生</a:t>
                </a:r>
                <a:r>
                  <a:rPr lang="zh-TW" altLang="en-US" sz="1100" dirty="0">
                    <a:latin typeface="Times New Roman" pitchFamily="18" charset="0"/>
                    <a:cs typeface="Times New Roman" pitchFamily="18" charset="0"/>
                  </a:rPr>
                  <a:t>超過</a:t>
                </a:r>
                <a:r>
                  <a:rPr lang="zh-CN" altLang="en-US" sz="1100" dirty="0">
                    <a:latin typeface="Times New Roman" pitchFamily="18" charset="0"/>
                    <a:cs typeface="Times New Roman" pitchFamily="18" charset="0"/>
                  </a:rPr>
                  <a:t>允許的</a:t>
                </a:r>
                <a:r>
                  <a:rPr lang="zh-TW" altLang="en-US" sz="1100" dirty="0">
                    <a:latin typeface="Times New Roman" pitchFamily="18" charset="0"/>
                    <a:cs typeface="Times New Roman" pitchFamily="18" charset="0"/>
                  </a:rPr>
                  <a:t>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的出現概率的增加量為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0 )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 </a:t>
                </a:r>
                <a:r>
                  <a:rPr lang="zh-CN" altLang="en-US" sz="1100" dirty="0">
                    <a:latin typeface="Times New Roman" pitchFamily="18" charset="0"/>
                    <a:cs typeface="Times New Roman" pitchFamily="18" charset="0"/>
                  </a:rPr>
                  <a:t>，因此通過計算轉換，可得出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變化的函數；</a:t>
                </a:r>
                <a:endParaRPr lang="en-US" altLang="zh-CN" sz="1100" dirty="0">
                  <a:latin typeface="Times New Roman" pitchFamily="18" charset="0"/>
                  <a:cs typeface="Times New Roman" pitchFamily="18" charset="0"/>
                </a:endParaRPr>
              </a:p>
            </p:txBody>
          </p:sp>
        </mc:Choice>
        <mc:Fallback xmlns="">
          <p:sp>
            <p:nvSpPr>
              <p:cNvPr id="12" name="Rectangle 14"/>
              <p:cNvSpPr>
                <a:spLocks noRot="1" noChangeAspect="1" noMove="1" noResize="1" noEditPoints="1" noAdjustHandles="1" noChangeArrowheads="1" noChangeShapeType="1" noTextEdit="1"/>
              </p:cNvSpPr>
              <p:nvPr/>
            </p:nvSpPr>
            <p:spPr bwMode="auto">
              <a:xfrm>
                <a:off x="514608" y="2516182"/>
                <a:ext cx="10670585" cy="1656928"/>
              </a:xfrm>
              <a:prstGeom prst="rect">
                <a:avLst/>
              </a:prstGeom>
              <a:blipFill>
                <a:blip r:embed="rId3"/>
                <a:stretch>
                  <a:fillRect b="-22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Rectangle 14"/>
          <p:cNvSpPr>
            <a:spLocks noChangeArrowheads="1"/>
          </p:cNvSpPr>
          <p:nvPr/>
        </p:nvSpPr>
        <p:spPr bwMode="auto">
          <a:xfrm>
            <a:off x="514607" y="897728"/>
            <a:ext cx="10670586"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TW" altLang="en-US" sz="11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a:t>
            </a:r>
            <a:r>
              <a:rPr lang="zh-CN" altLang="en-US" sz="1100" dirty="0">
                <a:solidFill>
                  <a:srgbClr val="000000"/>
                </a:solidFill>
                <a:latin typeface="Times New Roman" pitchFamily="18" charset="0"/>
                <a:cs typeface="Times New Roman" pitchFamily="18" charset="0"/>
              </a:rPr>
              <a:t>超過允許的總誤差限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結果，其概率為可接受的</a:t>
            </a:r>
            <a:r>
              <a:rPr lang="zh-CN" altLang="en-US" sz="1100" dirty="0">
                <a:latin typeface="Times New Roman" pitchFamily="18" charset="0"/>
                <a:cs typeface="Times New Roman" pitchFamily="18" charset="0"/>
              </a:rPr>
              <a:t>總誤差限的</a:t>
            </a:r>
            <a:r>
              <a:rPr lang="zh-TW" altLang="en-US" sz="1100" dirty="0">
                <a:latin typeface="Times New Roman" pitchFamily="18" charset="0"/>
                <a:cs typeface="Times New Roman" pitchFamily="18" charset="0"/>
              </a:rPr>
              <a:t>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TW" altLang="en-US" sz="1100" dirty="0">
                <a:latin typeface="Times New Roman" pitchFamily="18" charset="0"/>
                <a:cs typeface="Times New Roman" pitchFamily="18" charset="0"/>
              </a:rPr>
              <a:t>到無窮大</a:t>
            </a:r>
            <a:r>
              <a:rPr lang="en-US" altLang="zh-TW" sz="1100" dirty="0">
                <a:latin typeface="Times New Roman" pitchFamily="18" charset="0"/>
                <a:cs typeface="Times New Roman" pitchFamily="18" charset="0"/>
              </a:rPr>
              <a:t>( ∞ )</a:t>
            </a:r>
            <a:r>
              <a:rPr lang="zh-TW" altLang="en-US" sz="1100" dirty="0">
                <a:latin typeface="Times New Roman" pitchFamily="18" charset="0"/>
                <a:cs typeface="Times New Roman" pitchFamily="18" charset="0"/>
              </a:rPr>
              <a:t>之間正態分佈曲線下</a:t>
            </a:r>
            <a:r>
              <a:rPr lang="zh-CN" altLang="en-US" sz="1100" dirty="0">
                <a:latin typeface="Times New Roman" pitchFamily="18" charset="0"/>
                <a:cs typeface="Times New Roman" pitchFamily="18" charset="0"/>
              </a:rPr>
              <a:t>圍成</a:t>
            </a:r>
            <a:r>
              <a:rPr lang="zh-TW" altLang="en-US" sz="1100" dirty="0">
                <a:latin typeface="Times New Roman" pitchFamily="18" charset="0"/>
                <a:cs typeface="Times New Roman" pitchFamily="18" charset="0"/>
              </a:rPr>
              <a:t>的面積；</a:t>
            </a:r>
            <a:endParaRPr lang="en-US" altLang="zh-CN" sz="1100" dirty="0">
              <a:latin typeface="Times New Roman" pitchFamily="18" charset="0"/>
              <a:cs typeface="Times New Roman" pitchFamily="18" charset="0"/>
            </a:endParaRPr>
          </a:p>
        </p:txBody>
      </p:sp>
      <p:sp>
        <p:nvSpPr>
          <p:cNvPr id="11" name="Rectangle 14"/>
          <p:cNvSpPr>
            <a:spLocks noChangeArrowheads="1"/>
          </p:cNvSpPr>
          <p:nvPr/>
        </p:nvSpPr>
        <p:spPr bwMode="auto">
          <a:xfrm>
            <a:off x="514608" y="1430517"/>
            <a:ext cx="1067058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各誤差從出現到被檢出的整個過程，可以分為三段，假設：第一段是誤差沒有出現，第二階段誤差出現并持續產生作用，但卻並沒有被質控活動所檢出（一直處於在控狀態，未報警失控），直到後續某一個分析批的質控活動檢出誤差，此時處於失控報警狀態進入第三階段處理改進消除誤差，在這個過程中第二階段的患者標本都含有誤差，但是這些檢測結果並不是都不可接受，其中有一定概率出現超過允許的總誤差限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的標本，這個概率即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與檢測系統不存在誤差時產生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的概率之差，即△</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Rectangle 14"/>
              <p:cNvSpPr>
                <a:spLocks noChangeArrowheads="1"/>
              </p:cNvSpPr>
              <p:nvPr/>
            </p:nvSpPr>
            <p:spPr bwMode="auto">
              <a:xfrm>
                <a:off x="514608" y="4167860"/>
                <a:ext cx="10670585" cy="16319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當檢測結果含有隨機誤差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時，檢測值分佈的位置參數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沒有變化，但離散程度将會改變，尺度參數 </a:t>
                </a:r>
                <a:r>
                  <a:rPr lang="el-GR" altLang="zh-CN" sz="1100" i="1" dirty="0">
                    <a:latin typeface="Times New Roman" pitchFamily="18" charset="0"/>
                    <a:cs typeface="Times New Roman" pitchFamily="18" charset="0"/>
                  </a:rPr>
                  <a:t>σ</a:t>
                </a:r>
                <a:r>
                  <a:rPr lang="zh-CN" altLang="en-US" sz="1100" dirty="0">
                    <a:latin typeface="Times New Roman" pitchFamily="18" charset="0"/>
                    <a:cs typeface="Times New Roman" pitchFamily="18" charset="0"/>
                  </a:rPr>
                  <a:t> 將會有「</a:t>
                </a:r>
                <a:r>
                  <a:rPr lang="en-US" altLang="zh-CN" sz="1100" i="1" dirty="0">
                    <a:latin typeface="Times New Roman" pitchFamily="18" charset="0"/>
                    <a:cs typeface="Times New Roman" pitchFamily="18" charset="0"/>
                  </a:rPr>
                  <a:t>RE</a:t>
                </a:r>
                <a:r>
                  <a:rPr lang="zh-CN" altLang="en-US" sz="1100" dirty="0">
                    <a:latin typeface="Times New Roman" pitchFamily="18" charset="0"/>
                    <a:cs typeface="Times New Roman" pitchFamily="18" charset="0"/>
                  </a:rPr>
                  <a:t>」倍的增加，</a:t>
                </a:r>
                <a:r>
                  <a:rPr lang="zh-CN" altLang="en-US" sz="1100" dirty="0">
                    <a:solidFill>
                      <a:srgbClr val="000000"/>
                    </a:solidFill>
                    <a:latin typeface="Times New Roman" pitchFamily="18" charset="0"/>
                    <a:cs typeface="Times New Roman" pitchFamily="18" charset="0"/>
                  </a:rPr>
                  <a:t>允許的</a:t>
                </a:r>
                <a:r>
                  <a:rPr lang="zh-CN" altLang="en-US" sz="1100" dirty="0">
                    <a:latin typeface="Times New Roman" pitchFamily="18" charset="0"/>
                    <a:cs typeface="Times New Roman" pitchFamily="18" charset="0"/>
                  </a:rPr>
                  <a:t>總誤差限的截斷值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的位置不變，其產生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a:t>
                </a:r>
                <a:r>
                  <a:rPr lang="en-US" altLang="zh-CN" sz="1100"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a:t>
                </a:r>
                <a:endParaRPr lang="en-US" altLang="zh-CN" sz="1100" i="1" dirty="0">
                  <a:latin typeface="Cambria Math" panose="02040503050406030204" pitchFamily="18" charset="0"/>
                  <a:ea typeface="Cambria Math"/>
                  <a:cs typeface="Times New Roman"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𝑃</m:t>
                          </m:r>
                        </m:e>
                        <m:sub>
                          <m:r>
                            <a:rPr lang="en-US" altLang="zh-CN" sz="1000" b="0" i="1" smtClean="0">
                              <a:latin typeface="Cambria Math" panose="02040503050406030204" pitchFamily="18" charset="0"/>
                              <a:ea typeface="Cambria Math"/>
                              <a:cs typeface="Times New Roman" pitchFamily="18" charset="0"/>
                            </a:rPr>
                            <m:t>𝐸</m:t>
                          </m:r>
                        </m:sub>
                      </m:sSub>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 </m:t>
                          </m:r>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𝜇</m:t>
                          </m:r>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𝜎</m:t>
                          </m:r>
                          <m:r>
                            <a:rPr lang="en-US" altLang="zh-CN" sz="1000" b="0" i="1" smtClean="0">
                              <a:latin typeface="Cambria Math" panose="02040503050406030204" pitchFamily="18" charset="0"/>
                              <a:ea typeface="Cambria Math"/>
                              <a:cs typeface="Times New Roman" pitchFamily="18" charset="0"/>
                            </a:rPr>
                            <m:t>,</m:t>
                          </m:r>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a:cs typeface="Times New Roman" pitchFamily="18" charset="0"/>
                            </a:rPr>
                            <m:t> </m:t>
                          </m:r>
                        </m:e>
                      </m:d>
                      <m:r>
                        <a:rPr lang="en-US" altLang="zh-CN" sz="1000" b="0" i="1" smtClean="0">
                          <a:latin typeface="Cambria Math" panose="02040503050406030204" pitchFamily="18" charset="0"/>
                          <a:ea typeface="Cambria Math"/>
                          <a:cs typeface="Times New Roman" pitchFamily="18" charset="0"/>
                        </a:rPr>
                        <m:t>=1</m:t>
                      </m:r>
                      <m:r>
                        <a:rPr lang="en-US" altLang="zh-CN" sz="10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r>
                                            <a:rPr lang="zh-CN" altLang="en-US" sz="1000" i="1" smtClean="0">
                                              <a:latin typeface="Cambria Math" panose="02040503050406030204" pitchFamily="18" charset="0"/>
                                              <a:ea typeface="Cambria Math"/>
                                              <a:cs typeface="Times New Roman" pitchFamily="18" charset="0"/>
                                            </a:rPr>
                                            <m:t>𝜇</m:t>
                                          </m:r>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r>
                                    <a:rPr lang="en-US" altLang="zh-CN" sz="10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1000" i="1" smtClean="0">
                                          <a:latin typeface="Cambria Math" panose="02040503050406030204" pitchFamily="18" charset="0"/>
                                          <a:ea typeface="Cambria Math"/>
                                          <a:cs typeface="Times New Roman" pitchFamily="18" charset="0"/>
                                        </a:rPr>
                                      </m:ctrlPr>
                                    </m:sSupPr>
                                    <m:e>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1000" b="0" i="1" smtClean="0">
                                          <a:latin typeface="Cambria Math" panose="02040503050406030204" pitchFamily="18" charset="0"/>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r>
                        <a:rPr lang="en-US" altLang="zh-CN" sz="10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a:latin typeface="Cambria Math" panose="02040503050406030204" pitchFamily="18" charset="0"/>
                                  <a:ea typeface="Cambria Math"/>
                                  <a:cs typeface="Times New Roman" pitchFamily="18" charset="0"/>
                                </a:rPr>
                              </m:ctrlPr>
                            </m:sSubPr>
                            <m:e>
                              <m:r>
                                <a:rPr lang="en-US" altLang="zh-CN" sz="1000" i="1" smtClean="0">
                                  <a:latin typeface="Cambria Math" panose="02040503050406030204" pitchFamily="18" charset="0"/>
                                  <a:ea typeface="Cambria Math" panose="02040503050406030204" pitchFamily="18" charset="0"/>
                                  <a:cs typeface="Times New Roman" pitchFamily="18" charset="0"/>
                                </a:rPr>
                                <m:t>−</m:t>
                              </m:r>
                              <m:r>
                                <a:rPr lang="en-US" altLang="zh-CN" sz="1000" i="1">
                                  <a:latin typeface="Cambria Math" panose="02040503050406030204" pitchFamily="18" charset="0"/>
                                  <a:ea typeface="Cambria Math"/>
                                  <a:cs typeface="Times New Roman" pitchFamily="18" charset="0"/>
                                </a:rPr>
                                <m:t>𝑇𝐸</m:t>
                              </m:r>
                            </m:e>
                            <m:sub>
                              <m:r>
                                <a:rPr lang="en-US" altLang="zh-CN" sz="1000" i="1">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r>
                                            <a:rPr lang="zh-CN" altLang="en-US" sz="1000" i="1" smtClean="0">
                                              <a:latin typeface="Cambria Math" panose="02040503050406030204" pitchFamily="18" charset="0"/>
                                              <a:ea typeface="Cambria Math"/>
                                              <a:cs typeface="Times New Roman" pitchFamily="18" charset="0"/>
                                            </a:rPr>
                                            <m:t>𝜇</m:t>
                                          </m:r>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r>
                                    <a:rPr lang="en-US" altLang="zh-CN" sz="10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oMath>
                  </m:oMathPara>
                </a14:m>
                <a:endParaRPr lang="en-US" altLang="zh-CN"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那麼由於存在隨機誤差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a:t>
                </a:r>
                <a:r>
                  <a:rPr lang="zh-CN" altLang="en-US" sz="1100" dirty="0">
                    <a:latin typeface="Times New Roman" pitchFamily="18" charset="0"/>
                    <a:cs typeface="Times New Roman" pitchFamily="18" charset="0"/>
                  </a:rPr>
                  <a:t>產生</a:t>
                </a:r>
                <a:r>
                  <a:rPr lang="zh-TW" altLang="en-US" sz="1100" dirty="0">
                    <a:latin typeface="Times New Roman" pitchFamily="18" charset="0"/>
                    <a:cs typeface="Times New Roman" pitchFamily="18" charset="0"/>
                  </a:rPr>
                  <a:t>超過</a:t>
                </a:r>
                <a:r>
                  <a:rPr lang="zh-CN" altLang="en-US" sz="1100" dirty="0">
                    <a:latin typeface="Times New Roman" pitchFamily="18" charset="0"/>
                    <a:cs typeface="Times New Roman" pitchFamily="18" charset="0"/>
                  </a:rPr>
                  <a:t>允許的</a:t>
                </a:r>
                <a:r>
                  <a:rPr lang="zh-TW" altLang="en-US" sz="1100" dirty="0">
                    <a:latin typeface="Times New Roman" pitchFamily="18" charset="0"/>
                    <a:cs typeface="Times New Roman" pitchFamily="18" charset="0"/>
                  </a:rPr>
                  <a:t>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的出現概率的增加量為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1 )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 </a:t>
                </a:r>
                <a:r>
                  <a:rPr lang="zh-CN" altLang="en-US" sz="1100" dirty="0">
                    <a:latin typeface="Times New Roman" pitchFamily="18" charset="0"/>
                    <a:cs typeface="Times New Roman" pitchFamily="18" charset="0"/>
                  </a:rPr>
                  <a:t>，因此通過計算轉換，可得出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變化的函數；</a:t>
                </a:r>
                <a:endParaRPr lang="en-US" altLang="zh-CN" sz="1100" dirty="0">
                  <a:latin typeface="Times New Roman" pitchFamily="18" charset="0"/>
                  <a:cs typeface="Times New Roman" pitchFamily="18" charset="0"/>
                </a:endParaRPr>
              </a:p>
            </p:txBody>
          </p:sp>
        </mc:Choice>
        <mc:Fallback xmlns="">
          <p:sp>
            <p:nvSpPr>
              <p:cNvPr id="14" name="Rectangle 14"/>
              <p:cNvSpPr>
                <a:spLocks noRot="1" noChangeAspect="1" noMove="1" noResize="1" noEditPoints="1" noAdjustHandles="1" noChangeArrowheads="1" noChangeShapeType="1" noTextEdit="1"/>
              </p:cNvSpPr>
              <p:nvPr/>
            </p:nvSpPr>
            <p:spPr bwMode="auto">
              <a:xfrm>
                <a:off x="514608" y="4167860"/>
                <a:ext cx="10670585" cy="1631985"/>
              </a:xfrm>
              <a:prstGeom prst="rect">
                <a:avLst/>
              </a:prstGeom>
              <a:blipFill>
                <a:blip r:embed="rId4"/>
                <a:stretch>
                  <a:fillRect r="-286" b="-26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919697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1170723" y="826086"/>
            <a:ext cx="95121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：是指在各誤差條件下，出現超過可接受總誤差限結果的幾率；</a:t>
            </a:r>
            <a:endParaRPr lang="en-US" altLang="zh-CN" sz="1200" dirty="0">
              <a:latin typeface="Times New Roman" pitchFamily="18" charset="0"/>
              <a:cs typeface="Times New Roman" pitchFamily="18" charset="0"/>
            </a:endParaRPr>
          </a:p>
          <a:p>
            <a:pPr>
              <a:lnSpc>
                <a:spcPct val="150000"/>
              </a:lnSpc>
            </a:pP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：是指由於誤差出現所導致的</a:t>
            </a:r>
            <a:r>
              <a:rPr lang="zh-TW" altLang="en-US" sz="1200" dirty="0">
                <a:latin typeface="Times New Roman" pitchFamily="18" charset="0"/>
                <a:cs typeface="Times New Roman" pitchFamily="18" charset="0"/>
              </a:rPr>
              <a:t>超過可接受總誤差限</a:t>
            </a:r>
            <a:r>
              <a:rPr lang="zh-CN" altLang="en-US" sz="1200" dirty="0">
                <a:latin typeface="Times New Roman" pitchFamily="18" charset="0"/>
                <a:cs typeface="Times New Roman" pitchFamily="18" charset="0"/>
              </a:rPr>
              <a:t>的</a:t>
            </a:r>
            <a:r>
              <a:rPr lang="zh-TW" altLang="en-US" sz="1200" dirty="0">
                <a:latin typeface="Times New Roman" pitchFamily="18" charset="0"/>
                <a:cs typeface="Times New Roman" pitchFamily="18" charset="0"/>
              </a:rPr>
              <a:t>結果</a:t>
            </a:r>
            <a:r>
              <a:rPr lang="zh-CN" altLang="en-US" sz="1200" dirty="0">
                <a:latin typeface="Times New Roman" pitchFamily="18" charset="0"/>
                <a:cs typeface="Times New Roman" pitchFamily="18" charset="0"/>
              </a:rPr>
              <a:t>的出現幾率與不含誤差結果超過</a:t>
            </a:r>
            <a:r>
              <a:rPr lang="zh-TW" altLang="en-US" sz="1200" dirty="0">
                <a:latin typeface="Times New Roman" pitchFamily="18" charset="0"/>
                <a:cs typeface="Times New Roman" pitchFamily="18" charset="0"/>
              </a:rPr>
              <a:t>可接受總誤差限</a:t>
            </a:r>
            <a:r>
              <a:rPr lang="zh-CN" altLang="en-US" sz="1200" dirty="0">
                <a:latin typeface="Times New Roman" pitchFamily="18" charset="0"/>
                <a:cs typeface="Times New Roman" pitchFamily="18" charset="0"/>
              </a:rPr>
              <a:t>概率相比的增加量；</a:t>
            </a:r>
            <a:endParaRPr lang="en-US" altLang="zh-CN" sz="1200" dirty="0">
              <a:latin typeface="Times New Roman" pitchFamily="18" charset="0"/>
              <a:cs typeface="Times New Roman" pitchFamily="18" charset="0"/>
            </a:endParaRPr>
          </a:p>
        </p:txBody>
      </p:sp>
      <p:grpSp>
        <p:nvGrpSpPr>
          <p:cNvPr id="48" name="组合 47"/>
          <p:cNvGrpSpPr/>
          <p:nvPr/>
        </p:nvGrpSpPr>
        <p:grpSpPr>
          <a:xfrm>
            <a:off x="428073" y="1809522"/>
            <a:ext cx="5346407" cy="3552449"/>
            <a:chOff x="428073" y="1425696"/>
            <a:chExt cx="5346407" cy="3552449"/>
          </a:xfrm>
        </p:grpSpPr>
        <p:pic>
          <p:nvPicPr>
            <p:cNvPr id="542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73" y="1918132"/>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4"/>
            <p:cNvSpPr>
              <a:spLocks noChangeArrowheads="1"/>
            </p:cNvSpPr>
            <p:nvPr/>
          </p:nvSpPr>
          <p:spPr bwMode="auto">
            <a:xfrm>
              <a:off x="1527059" y="2692530"/>
              <a:ext cx="152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TEa</a:t>
              </a:r>
              <a:endParaRPr lang="en-US" altLang="zh-TW" sz="1200" i="1" baseline="0" dirty="0">
                <a:solidFill>
                  <a:sysClr val="windowText" lastClr="000000"/>
                </a:solidFill>
                <a:latin typeface="Times New Roman" pitchFamily="18" charset="0"/>
                <a:cs typeface="Times New Roman" pitchFamily="18" charset="0"/>
              </a:endParaRPr>
            </a:p>
            <a:p>
              <a:pPr algn="ctr">
                <a:lnSpc>
                  <a:spcPct val="150000"/>
                </a:lnSpc>
              </a:pPr>
              <a:r>
                <a:rPr lang="en-US" altLang="zh-TW" sz="1200" i="1" baseline="0" dirty="0">
                  <a:solidFill>
                    <a:sysClr val="windowText" lastClr="000000"/>
                  </a:solidFill>
                  <a:latin typeface="Times New Roman" pitchFamily="18" charset="0"/>
                  <a:cs typeface="Times New Roman" pitchFamily="18" charset="0"/>
                </a:rPr>
                <a:t>f</a:t>
              </a:r>
              <a:r>
                <a:rPr lang="en-US" altLang="zh-TW" sz="1200" i="0" baseline="0" dirty="0">
                  <a:solidFill>
                    <a:sysClr val="windowText" lastClr="000000"/>
                  </a:solidFill>
                  <a:latin typeface="Times New Roman" pitchFamily="18" charset="0"/>
                  <a:cs typeface="Times New Roman" pitchFamily="18" charset="0"/>
                </a:rPr>
                <a:t> ~ [ </a:t>
              </a:r>
              <a:r>
                <a:rPr lang="en-US" altLang="zh-TW" sz="1200" i="1" baseline="0" dirty="0">
                  <a:solidFill>
                    <a:sysClr val="windowText" lastClr="000000"/>
                  </a:solidFill>
                  <a:latin typeface="Times New Roman" pitchFamily="18" charset="0"/>
                  <a:cs typeface="Times New Roman" pitchFamily="18" charset="0"/>
                </a:rPr>
                <a:t>SE</a:t>
              </a:r>
              <a:r>
                <a:rPr lang="en-US" altLang="zh-TW" sz="1200" baseline="0" dirty="0">
                  <a:solidFill>
                    <a:sysClr val="windowText" lastClr="000000"/>
                  </a:solidFill>
                  <a:latin typeface="Times New Roman" pitchFamily="18" charset="0"/>
                  <a:cs typeface="Times New Roman" pitchFamily="18" charset="0"/>
                </a:rPr>
                <a:t> , </a:t>
              </a:r>
              <a:r>
                <a:rPr lang="en-US" altLang="zh-TW" sz="12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 </a:t>
              </a:r>
            </a:p>
            <a:p>
              <a:pPr algn="ctr">
                <a:lnSpc>
                  <a:spcPct val="150000"/>
                </a:lnSpc>
              </a:pP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ed</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fr</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12" name="Rectangle 14"/>
            <p:cNvSpPr>
              <a:spLocks noChangeArrowheads="1"/>
            </p:cNvSpPr>
            <p:nvPr/>
          </p:nvSpPr>
          <p:spPr bwMode="auto">
            <a:xfrm>
              <a:off x="3147237" y="3084691"/>
              <a:ext cx="1524000" cy="31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zh-CN" altLang="en-US" i="0"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D</a:t>
              </a:r>
              <a:r>
                <a:rPr lang="en-US" altLang="zh-TW" i="1" dirty="0">
                  <a:solidFill>
                    <a:sysClr val="windowText" lastClr="000000"/>
                  </a:solidFill>
                  <a:latin typeface="Times New Roman" pitchFamily="18" charset="0"/>
                  <a:cs typeface="Times New Roman" pitchFamily="18" charset="0"/>
                </a:rPr>
                <a:t>efect rate</a:t>
              </a:r>
              <a:r>
                <a:rPr lang="en-US" altLang="zh-TW" i="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 </a:t>
              </a:r>
              <a:r>
                <a:rPr lang="en-US" altLang="zh-CN" i="1" baseline="-25000" dirty="0">
                  <a:solidFill>
                    <a:sysClr val="windowText" lastClr="000000"/>
                  </a:solidFill>
                  <a:latin typeface="Times New Roman" pitchFamily="18" charset="0"/>
                  <a:cs typeface="Times New Roman" pitchFamily="18" charset="0"/>
                </a:rPr>
                <a:t>SE</a:t>
              </a:r>
              <a:r>
                <a:rPr lang="en-US" altLang="zh-CN" i="0" baseline="-2500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a:t>
              </a:r>
              <a:endParaRPr lang="zh-TW" altLang="en-US" i="0" baseline="-25000" dirty="0">
                <a:solidFill>
                  <a:sysClr val="windowText" lastClr="000000"/>
                </a:solidFill>
                <a:latin typeface="Times New Roman" pitchFamily="18" charset="0"/>
                <a:cs typeface="Times New Roman" pitchFamily="18" charset="0"/>
              </a:endParaRPr>
            </a:p>
          </p:txBody>
        </p:sp>
        <p:sp>
          <p:nvSpPr>
            <p:cNvPr id="13" name="Rectangle 14"/>
            <p:cNvSpPr>
              <a:spLocks noChangeArrowheads="1"/>
            </p:cNvSpPr>
            <p:nvPr/>
          </p:nvSpPr>
          <p:spPr bwMode="auto">
            <a:xfrm>
              <a:off x="2935105" y="3827417"/>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800" i="1" dirty="0">
                  <a:solidFill>
                    <a:sysClr val="windowText" lastClr="000000"/>
                  </a:solidFill>
                  <a:latin typeface="Times New Roman" pitchFamily="18" charset="0"/>
                  <a:cs typeface="Times New Roman" pitchFamily="18" charset="0"/>
                </a:rPr>
                <a:t>D</a:t>
              </a:r>
              <a:r>
                <a:rPr lang="en-US" altLang="zh-TW" sz="800" i="1" dirty="0">
                  <a:solidFill>
                    <a:sysClr val="windowText" lastClr="000000"/>
                  </a:solidFill>
                  <a:latin typeface="Times New Roman" pitchFamily="18" charset="0"/>
                  <a:cs typeface="Times New Roman" pitchFamily="18" charset="0"/>
                </a:rPr>
                <a:t>efect</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2960389" y="1425696"/>
              <a:ext cx="186103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a:p>
              <a:pPr algn="ctr">
                <a:lnSpc>
                  <a:spcPct val="150000"/>
                </a:lnSpc>
              </a:pP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a:t>
              </a:r>
              <a:r>
                <a:rPr lang="zh-CN" altLang="en-US"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3</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ea typeface="宋体" pitchFamily="2" charset="-122"/>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15" name="Rectangle 14"/>
            <p:cNvSpPr>
              <a:spLocks noChangeArrowheads="1"/>
            </p:cNvSpPr>
            <p:nvPr/>
          </p:nvSpPr>
          <p:spPr bwMode="auto">
            <a:xfrm>
              <a:off x="1445477" y="1426647"/>
              <a:ext cx="168716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a:p>
              <a:pPr algn="ctr">
                <a:lnSpc>
                  <a:spcPct val="150000"/>
                </a:lnSpc>
              </a:pP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 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ea typeface="宋体" pitchFamily="2" charset="-122"/>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17" name="Rectangle 14"/>
            <p:cNvSpPr>
              <a:spLocks noChangeArrowheads="1"/>
            </p:cNvSpPr>
            <p:nvPr/>
          </p:nvSpPr>
          <p:spPr bwMode="auto">
            <a:xfrm>
              <a:off x="2778905" y="2091826"/>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p:sp>
          <p:nvSpPr>
            <p:cNvPr id="18" name="Rectangle 14"/>
            <p:cNvSpPr>
              <a:spLocks noChangeArrowheads="1"/>
            </p:cNvSpPr>
            <p:nvPr/>
          </p:nvSpPr>
          <p:spPr bwMode="auto">
            <a:xfrm>
              <a:off x="2942937" y="3942217"/>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800" i="1" dirty="0">
                  <a:solidFill>
                    <a:sysClr val="windowText" lastClr="000000"/>
                  </a:solidFill>
                  <a:latin typeface="Times New Roman" pitchFamily="18" charset="0"/>
                  <a:cs typeface="Times New Roman" pitchFamily="18" charset="0"/>
                </a:rPr>
                <a:t>rate</a:t>
              </a:r>
              <a:r>
                <a:rPr lang="en-US" altLang="zh-TW" sz="800" i="0" dirty="0">
                  <a:solidFill>
                    <a:sysClr val="windowText" lastClr="000000"/>
                  </a:solidFill>
                  <a:latin typeface="Times New Roman" pitchFamily="18" charset="0"/>
                  <a:cs typeface="Times New Roman" pitchFamily="18" charset="0"/>
                </a:rPr>
                <a:t> </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75" name="Rectangle 14"/>
            <p:cNvSpPr>
              <a:spLocks noChangeArrowheads="1"/>
            </p:cNvSpPr>
            <p:nvPr/>
          </p:nvSpPr>
          <p:spPr bwMode="auto">
            <a:xfrm>
              <a:off x="2079863" y="4150222"/>
              <a:ext cx="4686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76" name="Rectangle 14"/>
            <p:cNvSpPr>
              <a:spLocks noChangeArrowheads="1"/>
            </p:cNvSpPr>
            <p:nvPr/>
          </p:nvSpPr>
          <p:spPr bwMode="auto">
            <a:xfrm>
              <a:off x="3593303" y="4153044"/>
              <a:ext cx="7024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SE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2" name="右大括号 41"/>
            <p:cNvSpPr/>
            <p:nvPr/>
          </p:nvSpPr>
          <p:spPr bwMode="auto">
            <a:xfrm rot="5400000">
              <a:off x="3041060" y="3783968"/>
              <a:ext cx="140987" cy="1589307"/>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Rectangle 14"/>
            <p:cNvSpPr>
              <a:spLocks noChangeArrowheads="1"/>
            </p:cNvSpPr>
            <p:nvPr/>
          </p:nvSpPr>
          <p:spPr bwMode="auto">
            <a:xfrm>
              <a:off x="2589518" y="4608813"/>
              <a:ext cx="10440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SE</a:t>
              </a:r>
              <a:r>
                <a:rPr lang="en-US" altLang="zh-TW" sz="1200" dirty="0">
                  <a:solidFill>
                    <a:sysClr val="windowText" lastClr="000000"/>
                  </a:solidFill>
                  <a:latin typeface="Times New Roman" pitchFamily="18" charset="0"/>
                  <a:cs typeface="Times New Roman" pitchFamily="18" charset="0"/>
                </a:rPr>
                <a:t> =</a:t>
              </a:r>
              <a:r>
                <a:rPr lang="zh-CN" altLang="en-US" sz="1200" dirty="0">
                  <a:solidFill>
                    <a:sysClr val="windowText" lastClr="000000"/>
                  </a:solidFill>
                  <a:latin typeface="Times New Roman" pitchFamily="18" charset="0"/>
                  <a:ea typeface="宋体" pitchFamily="2" charset="-122"/>
                  <a:cs typeface="Times New Roman" pitchFamily="18" charset="0"/>
                </a:rPr>
                <a:t> </a:t>
              </a:r>
              <a:r>
                <a:rPr lang="en-US" altLang="zh-CN" sz="1200" dirty="0">
                  <a:solidFill>
                    <a:sysClr val="windowText" lastClr="000000"/>
                  </a:solidFill>
                  <a:latin typeface="Times New Roman" pitchFamily="18" charset="0"/>
                  <a:ea typeface="宋体" pitchFamily="2" charset="-122"/>
                  <a:cs typeface="Times New Roman" pitchFamily="18" charset="0"/>
                </a:rPr>
                <a:t>3</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sz="1200" i="1" dirty="0">
                  <a:solidFill>
                    <a:sysClr val="windowText" lastClr="000000"/>
                  </a:solidFill>
                  <a:latin typeface="Times New Roman" pitchFamily="18" charset="0"/>
                  <a:ea typeface="宋体" pitchFamily="2" charset="-122"/>
                  <a:cs typeface="Times New Roman" pitchFamily="18" charset="0"/>
                </a:rPr>
                <a:t>σ</a:t>
              </a:r>
              <a:endParaRPr lang="zh-TW" altLang="en-US" sz="1200" baseline="-25000" dirty="0">
                <a:solidFill>
                  <a:sysClr val="windowText" lastClr="000000"/>
                </a:solidFill>
                <a:latin typeface="Times New Roman" pitchFamily="18" charset="0"/>
                <a:cs typeface="Times New Roman" pitchFamily="18" charset="0"/>
              </a:endParaRPr>
            </a:p>
          </p:txBody>
        </p:sp>
      </p:grpSp>
      <p:grpSp>
        <p:nvGrpSpPr>
          <p:cNvPr id="47" name="组合 46"/>
          <p:cNvGrpSpPr/>
          <p:nvPr/>
        </p:nvGrpSpPr>
        <p:grpSpPr>
          <a:xfrm>
            <a:off x="5802363" y="2301958"/>
            <a:ext cx="5346407" cy="3060012"/>
            <a:chOff x="5802363" y="1918132"/>
            <a:chExt cx="5346407" cy="3060012"/>
          </a:xfrm>
        </p:grpSpPr>
        <p:pic>
          <p:nvPicPr>
            <p:cNvPr id="5428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2363" y="1918132"/>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4"/>
            <p:cNvSpPr>
              <a:spLocks noChangeArrowheads="1"/>
            </p:cNvSpPr>
            <p:nvPr/>
          </p:nvSpPr>
          <p:spPr bwMode="auto">
            <a:xfrm>
              <a:off x="7711527" y="2969998"/>
              <a:ext cx="152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TEa</a:t>
              </a:r>
              <a:endParaRPr lang="en-US" altLang="zh-TW" sz="1200" i="1" baseline="0" dirty="0">
                <a:solidFill>
                  <a:sysClr val="windowText" lastClr="000000"/>
                </a:solidFill>
                <a:latin typeface="Times New Roman" pitchFamily="18" charset="0"/>
                <a:cs typeface="Times New Roman" pitchFamily="18" charset="0"/>
              </a:endParaRPr>
            </a:p>
            <a:p>
              <a:pPr algn="ctr">
                <a:lnSpc>
                  <a:spcPct val="150000"/>
                </a:lnSpc>
              </a:pPr>
              <a:r>
                <a:rPr lang="en-US" altLang="zh-TW" sz="1200" i="1" baseline="0" dirty="0">
                  <a:solidFill>
                    <a:sysClr val="windowText" lastClr="000000"/>
                  </a:solidFill>
                  <a:latin typeface="Times New Roman" pitchFamily="18" charset="0"/>
                  <a:cs typeface="Times New Roman" pitchFamily="18" charset="0"/>
                </a:rPr>
                <a:t>f</a:t>
              </a:r>
              <a:r>
                <a:rPr lang="en-US" altLang="zh-TW" sz="1200" i="0" baseline="0" dirty="0">
                  <a:solidFill>
                    <a:sysClr val="windowText" lastClr="000000"/>
                  </a:solidFill>
                  <a:latin typeface="Times New Roman" pitchFamily="18" charset="0"/>
                  <a:cs typeface="Times New Roman" pitchFamily="18" charset="0"/>
                </a:rPr>
                <a:t> ~ [ </a:t>
              </a:r>
              <a:r>
                <a:rPr lang="en-US" altLang="zh-TW" sz="1200" i="1" baseline="0" dirty="0">
                  <a:solidFill>
                    <a:sysClr val="windowText" lastClr="000000"/>
                  </a:solidFill>
                  <a:latin typeface="Times New Roman" pitchFamily="18" charset="0"/>
                  <a:cs typeface="Times New Roman" pitchFamily="18" charset="0"/>
                </a:rPr>
                <a:t>SE</a:t>
              </a:r>
              <a:r>
                <a:rPr lang="en-US" altLang="zh-TW" sz="1200" baseline="0" dirty="0">
                  <a:solidFill>
                    <a:sysClr val="windowText" lastClr="000000"/>
                  </a:solidFill>
                  <a:latin typeface="Times New Roman" pitchFamily="18" charset="0"/>
                  <a:cs typeface="Times New Roman" pitchFamily="18" charset="0"/>
                </a:rPr>
                <a:t> , </a:t>
              </a:r>
              <a:r>
                <a:rPr lang="en-US" altLang="zh-TW" sz="12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 </a:t>
              </a:r>
            </a:p>
            <a:p>
              <a:pPr algn="ctr">
                <a:lnSpc>
                  <a:spcPct val="150000"/>
                </a:lnSpc>
              </a:pP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ed</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fr</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0" name="Rectangle 14"/>
            <p:cNvSpPr>
              <a:spLocks noChangeArrowheads="1"/>
            </p:cNvSpPr>
            <p:nvPr/>
          </p:nvSpPr>
          <p:spPr bwMode="auto">
            <a:xfrm>
              <a:off x="9787012" y="3073975"/>
              <a:ext cx="13222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zh-CN" altLang="en-US" i="0"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D</a:t>
              </a:r>
              <a:r>
                <a:rPr lang="en-US" altLang="zh-TW" i="1" dirty="0">
                  <a:solidFill>
                    <a:sysClr val="windowText" lastClr="000000"/>
                  </a:solidFill>
                  <a:latin typeface="Times New Roman" pitchFamily="18" charset="0"/>
                  <a:cs typeface="Times New Roman" pitchFamily="18" charset="0"/>
                </a:rPr>
                <a:t>efect rate</a:t>
              </a:r>
              <a:r>
                <a:rPr lang="en-US" altLang="zh-TW" i="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 </a:t>
              </a:r>
              <a:r>
                <a:rPr lang="en-US" altLang="zh-CN" i="1" baseline="-25000" dirty="0">
                  <a:solidFill>
                    <a:sysClr val="windowText" lastClr="000000"/>
                  </a:solidFill>
                  <a:latin typeface="Times New Roman" pitchFamily="18" charset="0"/>
                  <a:cs typeface="Times New Roman" pitchFamily="18" charset="0"/>
                </a:rPr>
                <a:t>RE</a:t>
              </a:r>
              <a:r>
                <a:rPr lang="en-US" altLang="zh-CN" i="0" baseline="-2500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a:t>
              </a:r>
              <a:endParaRPr lang="zh-TW" altLang="en-US" i="0" baseline="-25000" dirty="0">
                <a:solidFill>
                  <a:sysClr val="windowText" lastClr="000000"/>
                </a:solidFill>
                <a:latin typeface="Times New Roman" pitchFamily="18" charset="0"/>
                <a:cs typeface="Times New Roman" pitchFamily="18" charset="0"/>
              </a:endParaRPr>
            </a:p>
          </p:txBody>
        </p:sp>
        <p:sp>
          <p:nvSpPr>
            <p:cNvPr id="22" name="Rectangle 14"/>
            <p:cNvSpPr>
              <a:spLocks noChangeArrowheads="1"/>
            </p:cNvSpPr>
            <p:nvPr/>
          </p:nvSpPr>
          <p:spPr bwMode="auto">
            <a:xfrm>
              <a:off x="5825712" y="2696745"/>
              <a:ext cx="1913023"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r>
                <a:rPr lang="el-GR" altLang="zh-CN"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a:t>
              </a:r>
              <a:r>
                <a:rPr lang="zh-CN" altLang="en-US"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1.5</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23" name="Rectangle 14"/>
            <p:cNvSpPr>
              <a:spLocks noChangeArrowheads="1"/>
            </p:cNvSpPr>
            <p:nvPr/>
          </p:nvSpPr>
          <p:spPr bwMode="auto">
            <a:xfrm>
              <a:off x="5825713" y="1998788"/>
              <a:ext cx="194676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r>
                <a:rPr lang="el-GR" altLang="zh-CN"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 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24" name="Rectangle 14"/>
            <p:cNvSpPr>
              <a:spLocks noChangeArrowheads="1"/>
            </p:cNvSpPr>
            <p:nvPr/>
          </p:nvSpPr>
          <p:spPr bwMode="auto">
            <a:xfrm>
              <a:off x="8864765" y="2306191"/>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p:sp>
          <p:nvSpPr>
            <p:cNvPr id="34" name="Rectangle 14"/>
            <p:cNvSpPr>
              <a:spLocks noChangeArrowheads="1"/>
            </p:cNvSpPr>
            <p:nvPr/>
          </p:nvSpPr>
          <p:spPr bwMode="auto">
            <a:xfrm>
              <a:off x="9071540" y="3759140"/>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800" i="1" dirty="0">
                  <a:solidFill>
                    <a:sysClr val="windowText" lastClr="000000"/>
                  </a:solidFill>
                  <a:latin typeface="Times New Roman" pitchFamily="18" charset="0"/>
                  <a:cs typeface="Times New Roman" pitchFamily="18" charset="0"/>
                </a:rPr>
                <a:t>D</a:t>
              </a:r>
              <a:r>
                <a:rPr lang="en-US" altLang="zh-TW" sz="800" i="1" dirty="0">
                  <a:solidFill>
                    <a:sysClr val="windowText" lastClr="000000"/>
                  </a:solidFill>
                  <a:latin typeface="Times New Roman" pitchFamily="18" charset="0"/>
                  <a:cs typeface="Times New Roman" pitchFamily="18" charset="0"/>
                </a:rPr>
                <a:t>efect</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35" name="Rectangle 14"/>
            <p:cNvSpPr>
              <a:spLocks noChangeArrowheads="1"/>
            </p:cNvSpPr>
            <p:nvPr/>
          </p:nvSpPr>
          <p:spPr bwMode="auto">
            <a:xfrm>
              <a:off x="9082569" y="3873940"/>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800" i="1" dirty="0">
                  <a:solidFill>
                    <a:sysClr val="windowText" lastClr="000000"/>
                  </a:solidFill>
                  <a:latin typeface="Times New Roman" pitchFamily="18" charset="0"/>
                  <a:cs typeface="Times New Roman" pitchFamily="18" charset="0"/>
                </a:rPr>
                <a:t>rate</a:t>
              </a:r>
              <a:r>
                <a:rPr lang="en-US" altLang="zh-TW" sz="800" i="0" dirty="0">
                  <a:solidFill>
                    <a:sysClr val="windowText" lastClr="000000"/>
                  </a:solidFill>
                  <a:latin typeface="Times New Roman" pitchFamily="18" charset="0"/>
                  <a:cs typeface="Times New Roman" pitchFamily="18" charset="0"/>
                </a:rPr>
                <a:t> </a:t>
              </a:r>
              <a:endParaRPr lang="zh-TW" altLang="en-US" sz="800" i="0" baseline="-25000" dirty="0">
                <a:solidFill>
                  <a:sysClr val="windowText" lastClr="000000"/>
                </a:solidFill>
                <a:latin typeface="Times New Roman" pitchFamily="18" charset="0"/>
                <a:cs typeface="Times New Roman" pitchFamily="18" charset="0"/>
              </a:endParaRPr>
            </a:p>
          </p:txBody>
        </p:sp>
        <p:cxnSp>
          <p:nvCxnSpPr>
            <p:cNvPr id="16" name="直接箭头连接符 15"/>
            <p:cNvCxnSpPr>
              <a:stCxn id="22" idx="2"/>
            </p:cNvCxnSpPr>
            <p:nvPr/>
          </p:nvCxnSpPr>
          <p:spPr bwMode="auto">
            <a:xfrm>
              <a:off x="6782224" y="3042994"/>
              <a:ext cx="498218" cy="451106"/>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bwMode="auto">
            <a:xfrm flipH="1">
              <a:off x="9895236" y="3420224"/>
              <a:ext cx="286493" cy="521993"/>
            </a:xfrm>
            <a:prstGeom prst="straightConnector1">
              <a:avLst/>
            </a:prstGeom>
            <a:ln w="8890">
              <a:solidFill>
                <a:srgbClr val="FF00FF">
                  <a:alpha val="30000"/>
                </a:srgbClr>
              </a:solidFill>
              <a:prstDash val="solid"/>
              <a:tailEnd type="stealth" w="sm"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bwMode="auto">
            <a:xfrm>
              <a:off x="7557469" y="2269616"/>
              <a:ext cx="432000" cy="317475"/>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sp>
          <p:nvSpPr>
            <p:cNvPr id="77" name="Rectangle 14"/>
            <p:cNvSpPr>
              <a:spLocks noChangeArrowheads="1"/>
            </p:cNvSpPr>
            <p:nvPr/>
          </p:nvSpPr>
          <p:spPr bwMode="auto">
            <a:xfrm>
              <a:off x="7660989" y="4183187"/>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TW" sz="1200" i="1" dirty="0">
                  <a:solidFill>
                    <a:sysClr val="windowText" lastClr="000000"/>
                  </a:solidFill>
                  <a:latin typeface="Times New Roman" pitchFamily="18" charset="0"/>
                  <a:cs typeface="Times New Roman" pitchFamily="18" charset="0"/>
                </a:rPr>
                <a:t>σ</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78" name="Rectangle 14"/>
            <p:cNvSpPr>
              <a:spLocks noChangeArrowheads="1"/>
            </p:cNvSpPr>
            <p:nvPr/>
          </p:nvSpPr>
          <p:spPr bwMode="auto">
            <a:xfrm>
              <a:off x="8248799" y="4183436"/>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p>
          </p:txBody>
        </p:sp>
        <p:sp>
          <p:nvSpPr>
            <p:cNvPr id="79" name="Rectangle 14"/>
            <p:cNvSpPr>
              <a:spLocks noChangeArrowheads="1"/>
            </p:cNvSpPr>
            <p:nvPr/>
          </p:nvSpPr>
          <p:spPr bwMode="auto">
            <a:xfrm>
              <a:off x="7365641" y="4183187"/>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84" name="右大括号 83"/>
            <p:cNvSpPr/>
            <p:nvPr/>
          </p:nvSpPr>
          <p:spPr bwMode="auto">
            <a:xfrm rot="16200000" flipV="1">
              <a:off x="7700241" y="3963896"/>
              <a:ext cx="90000" cy="280800"/>
            </a:xfrm>
            <a:prstGeom prst="rightBrace">
              <a:avLst/>
            </a:prstGeom>
            <a:ln w="508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Rectangle 14"/>
            <p:cNvSpPr>
              <a:spLocks noChangeArrowheads="1"/>
            </p:cNvSpPr>
            <p:nvPr/>
          </p:nvSpPr>
          <p:spPr bwMode="auto">
            <a:xfrm>
              <a:off x="7520659" y="4608812"/>
              <a:ext cx="10440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r>
                <a:rPr lang="en-US" altLang="zh-TW" sz="1200" dirty="0">
                  <a:solidFill>
                    <a:sysClr val="windowText" lastClr="000000"/>
                  </a:solidFill>
                  <a:latin typeface="Times New Roman" pitchFamily="18" charset="0"/>
                  <a:cs typeface="Times New Roman" pitchFamily="18" charset="0"/>
                </a:rPr>
                <a:t> =</a:t>
              </a:r>
              <a:r>
                <a:rPr lang="zh-CN" altLang="en-US" sz="1200" dirty="0">
                  <a:solidFill>
                    <a:sysClr val="windowText" lastClr="000000"/>
                  </a:solidFill>
                  <a:latin typeface="Times New Roman" pitchFamily="18" charset="0"/>
                  <a:ea typeface="宋体" pitchFamily="2" charset="-122"/>
                  <a:cs typeface="Times New Roman" pitchFamily="18" charset="0"/>
                </a:rPr>
                <a:t> </a:t>
              </a:r>
              <a:r>
                <a:rPr lang="en-US" altLang="zh-CN" sz="1200" dirty="0">
                  <a:solidFill>
                    <a:sysClr val="windowText" lastClr="000000"/>
                  </a:solidFill>
                  <a:latin typeface="Times New Roman" pitchFamily="18" charset="0"/>
                  <a:ea typeface="宋体" pitchFamily="2" charset="-122"/>
                  <a:cs typeface="Times New Roman" pitchFamily="18" charset="0"/>
                </a:rPr>
                <a:t>1.5</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sz="1200" i="1" dirty="0">
                  <a:solidFill>
                    <a:sysClr val="windowText" lastClr="000000"/>
                  </a:solidFill>
                  <a:latin typeface="Times New Roman" pitchFamily="18" charset="0"/>
                  <a:ea typeface="宋体" pitchFamily="2" charset="-122"/>
                  <a:cs typeface="Times New Roman" pitchFamily="18" charset="0"/>
                </a:rPr>
                <a:t>σ</a:t>
              </a:r>
              <a:endParaRPr lang="zh-TW" altLang="en-US" sz="1200" baseline="-25000" dirty="0">
                <a:solidFill>
                  <a:sysClr val="windowText" lastClr="000000"/>
                </a:solidFill>
                <a:latin typeface="Times New Roman" pitchFamily="18" charset="0"/>
                <a:cs typeface="Times New Roman" pitchFamily="18" charset="0"/>
              </a:endParaRPr>
            </a:p>
          </p:txBody>
        </p:sp>
        <p:sp>
          <p:nvSpPr>
            <p:cNvPr id="87" name="右大括号 86"/>
            <p:cNvSpPr/>
            <p:nvPr/>
          </p:nvSpPr>
          <p:spPr bwMode="auto">
            <a:xfrm rot="5400000">
              <a:off x="7972201" y="4136840"/>
              <a:ext cx="140987" cy="88560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Rectangle 14"/>
            <p:cNvSpPr>
              <a:spLocks noChangeArrowheads="1"/>
            </p:cNvSpPr>
            <p:nvPr/>
          </p:nvSpPr>
          <p:spPr bwMode="auto">
            <a:xfrm>
              <a:off x="7542721" y="3853322"/>
              <a:ext cx="419100"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600" dirty="0">
                  <a:solidFill>
                    <a:sysClr val="windowText" lastClr="000000"/>
                  </a:solidFill>
                  <a:latin typeface="Times New Roman" pitchFamily="18" charset="0"/>
                  <a:ea typeface="宋体" pitchFamily="2" charset="-122"/>
                  <a:cs typeface="Times New Roman" pitchFamily="18" charset="0"/>
                </a:rPr>
                <a:t>0.5</a:t>
              </a:r>
              <a:r>
                <a:rPr lang="en-US" altLang="zh-CN" sz="500" dirty="0">
                  <a:solidFill>
                    <a:sysClr val="windowText" lastClr="000000"/>
                  </a:solidFill>
                  <a:latin typeface="宋体" pitchFamily="2" charset="-122"/>
                  <a:ea typeface="宋体" pitchFamily="2" charset="-122"/>
                  <a:cs typeface="Times New Roman" pitchFamily="18" charset="0"/>
                </a:rPr>
                <a:t>×</a:t>
              </a:r>
              <a:r>
                <a:rPr lang="el-GR" altLang="zh-CN" sz="800" i="1" dirty="0">
                  <a:solidFill>
                    <a:sysClr val="windowText" lastClr="000000"/>
                  </a:solidFill>
                  <a:latin typeface="Times New Roman" pitchFamily="18" charset="0"/>
                  <a:ea typeface="宋体" pitchFamily="2" charset="-122"/>
                  <a:cs typeface="Times New Roman" pitchFamily="18" charset="0"/>
                </a:rPr>
                <a:t>σ</a:t>
              </a:r>
              <a:endParaRPr lang="zh-TW" altLang="en-US" sz="600" baseline="-25000" dirty="0">
                <a:solidFill>
                  <a:sysClr val="windowText" lastClr="000000"/>
                </a:solidFill>
                <a:latin typeface="Times New Roman" pitchFamily="18" charset="0"/>
                <a:cs typeface="Times New Roman" pitchFamily="18" charset="0"/>
              </a:endParaRPr>
            </a:p>
          </p:txBody>
        </p:sp>
      </p:grpSp>
      <p:sp>
        <p:nvSpPr>
          <p:cNvPr id="38"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5048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661" y="1739374"/>
            <a:ext cx="4912448" cy="2978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7" y="1736811"/>
            <a:ext cx="4910735" cy="298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1" name="Rectangle 14"/>
          <p:cNvSpPr>
            <a:spLocks noChangeArrowheads="1"/>
          </p:cNvSpPr>
          <p:nvPr/>
        </p:nvSpPr>
        <p:spPr bwMode="auto">
          <a:xfrm>
            <a:off x="1036334" y="4938341"/>
            <a:ext cx="978511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假設：</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 5.25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，系統誤差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 Error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的倍數來度量，含有系統誤差的分佈形式為：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，隨機誤差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Random 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的倍數來度量，含有隨機誤差的分佈形式為：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9" name="Rectangle 14"/>
          <p:cNvSpPr>
            <a:spLocks noChangeArrowheads="1"/>
          </p:cNvSpPr>
          <p:nvPr/>
        </p:nvSpPr>
        <p:spPr bwMode="auto">
          <a:xfrm>
            <a:off x="1036334" y="710936"/>
            <a:ext cx="962992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：是指在各誤差條件下，出現超過可接受總誤差限結果的幾率；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：是指由於誤差出現所導致的</a:t>
            </a:r>
            <a:r>
              <a:rPr lang="zh-TW" altLang="en-US" sz="1100" dirty="0">
                <a:latin typeface="Times New Roman" pitchFamily="18" charset="0"/>
                <a:cs typeface="Times New Roman" pitchFamily="18" charset="0"/>
              </a:rPr>
              <a:t>超過可接受總誤差限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的出現幾率與不含誤差結果超過</a:t>
            </a:r>
            <a:r>
              <a:rPr lang="zh-TW" altLang="en-US" sz="1100" dirty="0">
                <a:latin typeface="Times New Roman" pitchFamily="18" charset="0"/>
                <a:cs typeface="Times New Roman" pitchFamily="18" charset="0"/>
              </a:rPr>
              <a:t>可接受總誤差限</a:t>
            </a:r>
            <a:r>
              <a:rPr lang="zh-CN" altLang="en-US" sz="1100" dirty="0">
                <a:latin typeface="Times New Roman" pitchFamily="18" charset="0"/>
                <a:cs typeface="Times New Roman" pitchFamily="18" charset="0"/>
              </a:rPr>
              <a:t>概率相比的增加量；</a:t>
            </a:r>
            <a:endParaRPr lang="en-US" altLang="zh-CN" sz="1100" dirty="0">
              <a:latin typeface="Times New Roman" pitchFamily="18" charset="0"/>
              <a:cs typeface="Times New Roman" pitchFamily="18" charset="0"/>
            </a:endParaRPr>
          </a:p>
        </p:txBody>
      </p:sp>
      <p:sp>
        <p:nvSpPr>
          <p:cNvPr id="4" name="矩形 3"/>
          <p:cNvSpPr/>
          <p:nvPr/>
        </p:nvSpPr>
        <p:spPr>
          <a:xfrm>
            <a:off x="1627445" y="1947265"/>
            <a:ext cx="3098509"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0 )</a:t>
            </a:r>
            <a:endParaRPr lang="zh-CN" altLang="en-US" sz="900" dirty="0"/>
          </a:p>
        </p:txBody>
      </p:sp>
      <p:sp>
        <p:nvSpPr>
          <p:cNvPr id="49" name="Rectangle 14"/>
          <p:cNvSpPr>
            <a:spLocks noChangeArrowheads="1"/>
          </p:cNvSpPr>
          <p:nvPr/>
        </p:nvSpPr>
        <p:spPr bwMode="auto">
          <a:xfrm>
            <a:off x="1627445" y="2178097"/>
            <a:ext cx="1787741" cy="27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4"/>
              <p:cNvSpPr>
                <a:spLocks noChangeArrowheads="1"/>
              </p:cNvSpPr>
              <p:nvPr/>
            </p:nvSpPr>
            <p:spPr bwMode="auto">
              <a:xfrm>
                <a:off x="1323323" y="1380848"/>
                <a:ext cx="4551527" cy="5568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𝑆𝐸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0" name="Rectangle 14"/>
              <p:cNvSpPr>
                <a:spLocks noRot="1" noChangeAspect="1" noMove="1" noResize="1" noEditPoints="1" noAdjustHandles="1" noChangeArrowheads="1" noChangeShapeType="1" noTextEdit="1"/>
              </p:cNvSpPr>
              <p:nvPr/>
            </p:nvSpPr>
            <p:spPr bwMode="auto">
              <a:xfrm>
                <a:off x="1323323" y="1380848"/>
                <a:ext cx="4551527" cy="556819"/>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6582513" y="1927626"/>
            <a:ext cx="2746457"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1 )</a:t>
            </a:r>
            <a:endParaRPr lang="zh-CN" altLang="en-US" sz="900" dirty="0"/>
          </a:p>
        </p:txBody>
      </p:sp>
      <p:sp>
        <p:nvSpPr>
          <p:cNvPr id="50" name="Rectangle 14"/>
          <p:cNvSpPr>
            <a:spLocks noChangeArrowheads="1"/>
          </p:cNvSpPr>
          <p:nvPr/>
        </p:nvSpPr>
        <p:spPr bwMode="auto">
          <a:xfrm>
            <a:off x="6582513" y="2181700"/>
            <a:ext cx="2097509" cy="27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4" name="Rectangle 14"/>
              <p:cNvSpPr>
                <a:spLocks noChangeArrowheads="1"/>
              </p:cNvSpPr>
              <p:nvPr/>
            </p:nvSpPr>
            <p:spPr bwMode="auto">
              <a:xfrm>
                <a:off x="6209124" y="1395519"/>
                <a:ext cx="4618086" cy="5366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smtClean="0">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b="0" i="1" smtClean="0">
                                          <a:latin typeface="Cambria Math" panose="02040503050406030204" pitchFamily="18" charset="0"/>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4" name="Rectangle 14"/>
              <p:cNvSpPr>
                <a:spLocks noRot="1" noChangeAspect="1" noMove="1" noResize="1" noEditPoints="1" noAdjustHandles="1" noChangeArrowheads="1" noChangeShapeType="1" noTextEdit="1"/>
              </p:cNvSpPr>
              <p:nvPr/>
            </p:nvSpPr>
            <p:spPr bwMode="auto">
              <a:xfrm>
                <a:off x="6209124" y="1395519"/>
                <a:ext cx="4618086" cy="536622"/>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186765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717" y="2288133"/>
            <a:ext cx="4667881" cy="2829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39" y="2285570"/>
            <a:ext cx="4666253" cy="28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1" name="Rectangle 14"/>
          <p:cNvSpPr>
            <a:spLocks noChangeArrowheads="1"/>
          </p:cNvSpPr>
          <p:nvPr/>
        </p:nvSpPr>
        <p:spPr bwMode="auto">
          <a:xfrm>
            <a:off x="1115164" y="5186023"/>
            <a:ext cx="978511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假設：</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 5.25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，系統誤差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 Error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的倍數來度量，含有系統誤差的分佈形式為：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，隨機誤差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Random 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的倍數來度量，含有隨機誤差的分佈形式為：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9" name="Rectangle 14"/>
          <p:cNvSpPr>
            <a:spLocks noChangeArrowheads="1"/>
          </p:cNvSpPr>
          <p:nvPr/>
        </p:nvSpPr>
        <p:spPr bwMode="auto">
          <a:xfrm>
            <a:off x="1323323" y="606099"/>
            <a:ext cx="934293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：是指在各誤差條件下，出現超過可接受總誤差限結果的幾率；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：是指由於誤差出現所導致的</a:t>
            </a:r>
            <a:r>
              <a:rPr lang="zh-TW" altLang="en-US" sz="1100" dirty="0">
                <a:latin typeface="Times New Roman" pitchFamily="18" charset="0"/>
                <a:cs typeface="Times New Roman" pitchFamily="18" charset="0"/>
              </a:rPr>
              <a:t>超過可接受總誤差限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的出現幾率與不含誤差結果超過</a:t>
            </a:r>
            <a:r>
              <a:rPr lang="zh-TW" altLang="en-US" sz="1100" dirty="0">
                <a:latin typeface="Times New Roman" pitchFamily="18" charset="0"/>
                <a:cs typeface="Times New Roman" pitchFamily="18" charset="0"/>
              </a:rPr>
              <a:t>可接受總誤差限</a:t>
            </a:r>
            <a:r>
              <a:rPr lang="zh-CN" altLang="en-US" sz="1100" dirty="0">
                <a:latin typeface="Times New Roman" pitchFamily="18" charset="0"/>
                <a:cs typeface="Times New Roman" pitchFamily="18" charset="0"/>
              </a:rPr>
              <a:t>概率相比的增加量；</a:t>
            </a:r>
            <a:endParaRPr lang="en-US" altLang="zh-CN" sz="1100" dirty="0">
              <a:latin typeface="Times New Roman" pitchFamily="18" charset="0"/>
              <a:cs typeface="Times New Roman" pitchFamily="18" charset="0"/>
            </a:endParaRPr>
          </a:p>
        </p:txBody>
      </p:sp>
      <p:sp>
        <p:nvSpPr>
          <p:cNvPr id="4" name="矩形 3"/>
          <p:cNvSpPr/>
          <p:nvPr/>
        </p:nvSpPr>
        <p:spPr>
          <a:xfrm>
            <a:off x="1323323" y="1718087"/>
            <a:ext cx="3402631" cy="234435"/>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0 )</a:t>
            </a:r>
            <a:endParaRPr lang="zh-CN" altLang="en-US" sz="900" dirty="0"/>
          </a:p>
        </p:txBody>
      </p:sp>
      <p:sp>
        <p:nvSpPr>
          <p:cNvPr id="49" name="Rectangle 14"/>
          <p:cNvSpPr>
            <a:spLocks noChangeArrowheads="1"/>
          </p:cNvSpPr>
          <p:nvPr/>
        </p:nvSpPr>
        <p:spPr bwMode="auto">
          <a:xfrm>
            <a:off x="1323323" y="1948920"/>
            <a:ext cx="2091863" cy="30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4"/>
              <p:cNvSpPr>
                <a:spLocks noChangeArrowheads="1"/>
              </p:cNvSpPr>
              <p:nvPr/>
            </p:nvSpPr>
            <p:spPr bwMode="auto">
              <a:xfrm>
                <a:off x="1323322" y="1161268"/>
                <a:ext cx="4551527" cy="5568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𝑆𝐸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0" name="Rectangle 14"/>
              <p:cNvSpPr>
                <a:spLocks noRot="1" noChangeAspect="1" noMove="1" noResize="1" noEditPoints="1" noAdjustHandles="1" noChangeArrowheads="1" noChangeShapeType="1" noTextEdit="1"/>
              </p:cNvSpPr>
              <p:nvPr/>
            </p:nvSpPr>
            <p:spPr bwMode="auto">
              <a:xfrm>
                <a:off x="1323322" y="1161268"/>
                <a:ext cx="4551527" cy="556819"/>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5990757" y="1698449"/>
            <a:ext cx="3119846"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1 )</a:t>
            </a:r>
            <a:endParaRPr lang="zh-CN" altLang="en-US" sz="900" dirty="0"/>
          </a:p>
        </p:txBody>
      </p:sp>
      <p:sp>
        <p:nvSpPr>
          <p:cNvPr id="50" name="Rectangle 14"/>
          <p:cNvSpPr>
            <a:spLocks noChangeArrowheads="1"/>
          </p:cNvSpPr>
          <p:nvPr/>
        </p:nvSpPr>
        <p:spPr bwMode="auto">
          <a:xfrm>
            <a:off x="5990757" y="1952523"/>
            <a:ext cx="2470897" cy="3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4" name="Rectangle 14"/>
              <p:cNvSpPr>
                <a:spLocks noChangeArrowheads="1"/>
              </p:cNvSpPr>
              <p:nvPr/>
            </p:nvSpPr>
            <p:spPr bwMode="auto">
              <a:xfrm>
                <a:off x="5990757" y="1161769"/>
                <a:ext cx="4618086" cy="5366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smtClean="0">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b="0" i="1" smtClean="0">
                                          <a:latin typeface="Cambria Math" panose="02040503050406030204" pitchFamily="18" charset="0"/>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4" name="Rectangle 14"/>
              <p:cNvSpPr>
                <a:spLocks noRot="1" noChangeAspect="1" noMove="1" noResize="1" noEditPoints="1" noAdjustHandles="1" noChangeArrowheads="1" noChangeShapeType="1" noTextEdit="1"/>
              </p:cNvSpPr>
              <p:nvPr/>
            </p:nvSpPr>
            <p:spPr bwMode="auto">
              <a:xfrm>
                <a:off x="5990757" y="1161769"/>
                <a:ext cx="4618086" cy="536622"/>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01925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4"/>
          <p:cNvSpPr>
            <a:spLocks noChangeArrowheads="1"/>
          </p:cNvSpPr>
          <p:nvPr/>
        </p:nvSpPr>
        <p:spPr bwMode="auto">
          <a:xfrm>
            <a:off x="955444" y="778966"/>
            <a:ext cx="956015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理想的質量控制方法的假失控率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false rejection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應為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，意指可接受的臨界誤差之內的分析批均在控，但實際情況通常並不能將假失控率完全降低到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，例如假失控率若為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0.03 </a:t>
            </a:r>
            <a:r>
              <a:rPr lang="zh-CN" altLang="en-US" sz="1200" dirty="0">
                <a:latin typeface="Times New Roman" pitchFamily="18" charset="0"/>
                <a:cs typeface="Times New Roman" pitchFamily="18" charset="0"/>
              </a:rPr>
              <a:t>，則表示儘管分析過程除了系統本身固有的不精密度與偏倚之外沒有其它誤差，但每一百個分析批中仍會有三個分析批</a:t>
            </a:r>
            <a:r>
              <a:rPr lang="en-US" altLang="zh-CN" sz="1200" dirty="0">
                <a:latin typeface="Times New Roman" pitchFamily="18" charset="0"/>
                <a:cs typeface="Times New Roman" pitchFamily="18" charset="0"/>
              </a:rPr>
              <a:t>(3%)</a:t>
            </a:r>
            <a:r>
              <a:rPr lang="zh-CN" altLang="en-US" sz="1200" dirty="0">
                <a:latin typeface="Times New Roman" pitchFamily="18" charset="0"/>
                <a:cs typeface="Times New Roman" pitchFamily="18" charset="0"/>
              </a:rPr>
              <a:t>將根據質控規則被判斷為失控；</a:t>
            </a:r>
            <a:endParaRPr lang="en-US" altLang="zh-CN" sz="1200" dirty="0">
              <a:latin typeface="Times New Roman" pitchFamily="18" charset="0"/>
              <a:cs typeface="Times New Roman" pitchFamily="18" charset="0"/>
            </a:endParaRPr>
          </a:p>
          <a:p>
            <a:pPr>
              <a:lnSpc>
                <a:spcPct val="150000"/>
              </a:lnSpc>
            </a:pP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當選擇或設計質量控制方案時，首先要做出決定之一，是可接受或可耐受何種程度的假失控概率，在工業生產領域，經常選用低到 </a:t>
            </a:r>
            <a:r>
              <a:rPr lang="en-US" altLang="zh-CN" sz="1200" dirty="0">
                <a:latin typeface="Times New Roman" pitchFamily="18" charset="0"/>
                <a:cs typeface="Times New Roman" pitchFamily="18" charset="0"/>
              </a:rPr>
              <a:t>0.002 (2‰) </a:t>
            </a:r>
            <a:r>
              <a:rPr lang="zh-CN" altLang="en-US" sz="1200" dirty="0">
                <a:latin typeface="Times New Roman" pitchFamily="18" charset="0"/>
                <a:cs typeface="Times New Roman" pitchFamily="18" charset="0"/>
              </a:rPr>
              <a:t>的概率作為假失控率的可耐受限，這是因為報廢一批產品的成本相當之高，但是在臨床檢驗領域，每個分析批通常所需時間較短，且很容易重複檢測進行驗證，因此，較之工業領域來說，臨床實驗室診斷的分析過程可耐受較高的假失控率，臨床檢驗領域假失控率</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的可耐受限設定在 </a:t>
            </a:r>
            <a:r>
              <a:rPr lang="en-US" altLang="zh-CN" sz="1200" dirty="0">
                <a:latin typeface="Times New Roman" pitchFamily="18" charset="0"/>
                <a:cs typeface="Times New Roman" pitchFamily="18" charset="0"/>
              </a:rPr>
              <a:t>0.01 ~ 0.05 </a:t>
            </a:r>
            <a:r>
              <a:rPr lang="zh-CN" altLang="en-US" sz="1200" dirty="0">
                <a:latin typeface="Times New Roman" pitchFamily="18" charset="0"/>
                <a:cs typeface="Times New Roman" pitchFamily="18" charset="0"/>
              </a:rPr>
              <a:t>的範圍內通常認為是可接受的，假失控率</a:t>
            </a:r>
            <a:r>
              <a:rPr lang="en-US" altLang="zh-CN"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0.05 </a:t>
            </a:r>
            <a:r>
              <a:rPr lang="zh-CN" altLang="en-US" sz="1200" dirty="0">
                <a:latin typeface="Times New Roman" pitchFamily="18" charset="0"/>
                <a:cs typeface="Times New Roman" pitchFamily="18" charset="0"/>
              </a:rPr>
              <a:t>即意謂著分析過程在試驗效率上會有 </a:t>
            </a:r>
            <a:r>
              <a:rPr lang="en-US" altLang="zh-CN" sz="1200" dirty="0">
                <a:latin typeface="Times New Roman" pitchFamily="18" charset="0"/>
                <a:cs typeface="Times New Roman" pitchFamily="18" charset="0"/>
              </a:rPr>
              <a:t>5% </a:t>
            </a:r>
            <a:r>
              <a:rPr lang="zh-CN" altLang="en-US" sz="1200" dirty="0">
                <a:latin typeface="Times New Roman" pitchFamily="18" charset="0"/>
                <a:cs typeface="Times New Roman" pitchFamily="18" charset="0"/>
              </a:rPr>
              <a:t>的損失；</a:t>
            </a:r>
            <a:endParaRPr lang="en-US" altLang="zh-CN" sz="1200" dirty="0">
              <a:latin typeface="Times New Roman" pitchFamily="18" charset="0"/>
              <a:cs typeface="Times New Roman" pitchFamily="18" charset="0"/>
            </a:endParaRPr>
          </a:p>
        </p:txBody>
      </p:sp>
      <p:sp>
        <p:nvSpPr>
          <p:cNvPr id="26" name="Rectangle 14"/>
          <p:cNvSpPr>
            <a:spLocks noChangeArrowheads="1"/>
          </p:cNvSpPr>
          <p:nvPr/>
        </p:nvSpPr>
        <p:spPr bwMode="auto">
          <a:xfrm>
            <a:off x="955443" y="2810291"/>
            <a:ext cx="95601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，即指檢出超過允許分析誤差（臨界誤差 </a:t>
            </a:r>
            <a:r>
              <a:rPr lang="en-US" altLang="zh-CN" sz="1200" i="1" dirty="0">
                <a:latin typeface="Times New Roman" pitchFamily="18" charset="0"/>
                <a:cs typeface="Times New Roman" pitchFamily="18" charset="0"/>
              </a:rPr>
              <a:t>critical error</a:t>
            </a:r>
            <a:r>
              <a:rPr lang="zh-CN" altLang="en-US" sz="1200" dirty="0">
                <a:latin typeface="Times New Roman" pitchFamily="18" charset="0"/>
                <a:cs typeface="Times New Roman" pitchFamily="18" charset="0"/>
              </a:rPr>
              <a:t>）之外那部分誤差的概率，理想質量控制方法的誤差檢出率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應為 </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，意即可 </a:t>
            </a:r>
            <a:r>
              <a:rPr lang="en-US" altLang="zh-CN" sz="1200" dirty="0">
                <a:latin typeface="Times New Roman" pitchFamily="18" charset="0"/>
                <a:cs typeface="Times New Roman" pitchFamily="18" charset="0"/>
              </a:rPr>
              <a:t>100% </a:t>
            </a:r>
            <a:r>
              <a:rPr lang="zh-CN" altLang="en-US" sz="1200" dirty="0">
                <a:latin typeface="Times New Roman" pitchFamily="18" charset="0"/>
                <a:cs typeface="Times New Roman" pitchFamily="18" charset="0"/>
              </a:rPr>
              <a:t>的檢出含有不可接受誤差的分析批，例如當誤差檢出概率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0.5 </a:t>
            </a:r>
            <a:r>
              <a:rPr lang="zh-CN" altLang="en-US" sz="1200" dirty="0">
                <a:latin typeface="Times New Roman" pitchFamily="18" charset="0"/>
                <a:cs typeface="Times New Roman" pitchFamily="18" charset="0"/>
              </a:rPr>
              <a:t>時，即指</a:t>
            </a:r>
            <a:r>
              <a:rPr lang="zh-TW" altLang="en-US" sz="1200" dirty="0">
                <a:latin typeface="Times New Roman" pitchFamily="18" charset="0"/>
                <a:cs typeface="Times New Roman" pitchFamily="18" charset="0"/>
              </a:rPr>
              <a:t>每一百個</a:t>
            </a:r>
            <a:r>
              <a:rPr lang="zh-CN" altLang="en-US" sz="1200" dirty="0">
                <a:latin typeface="Times New Roman" pitchFamily="18" charset="0"/>
                <a:cs typeface="Times New Roman" pitchFamily="18" charset="0"/>
              </a:rPr>
              <a:t>含有不可接受誤差的分析批</a:t>
            </a:r>
            <a:r>
              <a:rPr lang="zh-TW" altLang="en-US" sz="1200" dirty="0">
                <a:latin typeface="Times New Roman" pitchFamily="18" charset="0"/>
                <a:cs typeface="Times New Roman" pitchFamily="18" charset="0"/>
              </a:rPr>
              <a:t>中</a:t>
            </a:r>
            <a:r>
              <a:rPr lang="zh-CN" altLang="en-US" sz="1200" dirty="0">
                <a:latin typeface="Times New Roman" pitchFamily="18" charset="0"/>
                <a:cs typeface="Times New Roman" pitchFamily="18" charset="0"/>
              </a:rPr>
              <a:t>實際上僅有五十個</a:t>
            </a:r>
            <a:r>
              <a:rPr lang="zh-TW" altLang="en-US" sz="1200" dirty="0">
                <a:latin typeface="Times New Roman" pitchFamily="18" charset="0"/>
                <a:cs typeface="Times New Roman" pitchFamily="18" charset="0"/>
              </a:rPr>
              <a:t>分析批</a:t>
            </a:r>
            <a:r>
              <a:rPr lang="zh-CN" altLang="en-US" sz="1200" dirty="0">
                <a:latin typeface="Times New Roman" pitchFamily="18" charset="0"/>
                <a:cs typeface="Times New Roman" pitchFamily="18" charset="0"/>
              </a:rPr>
              <a:t>根據質控規則被判斷為失控</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50%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27" name="Rectangle 14"/>
          <p:cNvSpPr>
            <a:spLocks noChangeArrowheads="1"/>
          </p:cNvSpPr>
          <p:nvPr/>
        </p:nvSpPr>
        <p:spPr bwMode="auto">
          <a:xfrm>
            <a:off x="955444" y="3733621"/>
            <a:ext cx="956015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從臨床需求來說，一個良好的質量控制規則不應判斷含有「較小分析誤差」（在可接受的臨界誤差範圍之內的誤差）的分析批為失控；</a:t>
            </a:r>
            <a:endParaRPr lang="en-US" altLang="zh-CN" sz="1200" dirty="0">
              <a:latin typeface="Times New Roman" pitchFamily="18" charset="0"/>
              <a:cs typeface="Times New Roman" pitchFamily="18" charset="0"/>
            </a:endParaRPr>
          </a:p>
          <a:p>
            <a:pPr>
              <a:lnSpc>
                <a:spcPct val="150000"/>
              </a:lnSpc>
            </a:pPr>
            <a:r>
              <a:rPr lang="zh-CN" altLang="en-US" sz="1200" dirty="0">
                <a:latin typeface="Times New Roman" pitchFamily="18" charset="0"/>
                <a:cs typeface="Times New Roman" pitchFamily="18" charset="0"/>
              </a:rPr>
              <a:t>        具體的說，對於許多常規臨床化學、血液學分析物用現代高精度分析儀的測定，不應判斷具有系統誤差小於 </a:t>
            </a:r>
            <a:r>
              <a:rPr lang="en-US" altLang="zh-CN" sz="1200" dirty="0">
                <a:latin typeface="Times New Roman" pitchFamily="18" charset="0"/>
                <a:cs typeface="Times New Roman" pitchFamily="18" charset="0"/>
              </a:rPr>
              <a:t>1·</a:t>
            </a:r>
            <a:r>
              <a:rPr lang="en-US" altLang="zh-CN" sz="1200" i="1" dirty="0">
                <a:latin typeface="Times New Roman" pitchFamily="18" charset="0"/>
                <a:cs typeface="Times New Roman" pitchFamily="18" charset="0"/>
              </a:rPr>
              <a:t>S</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或隨機誤差小於 </a:t>
            </a:r>
            <a:r>
              <a:rPr lang="en-US" altLang="zh-CN" sz="1200" dirty="0">
                <a:latin typeface="Times New Roman" pitchFamily="18" charset="0"/>
                <a:cs typeface="Times New Roman" pitchFamily="18" charset="0"/>
              </a:rPr>
              <a:t>1.5</a:t>
            </a:r>
            <a:r>
              <a:rPr lang="en-US" altLang="zh-CN" sz="1200" dirty="0"/>
              <a:t>·</a:t>
            </a:r>
            <a:r>
              <a:rPr lang="en-US" altLang="zh-CN" sz="1200" i="1" dirty="0">
                <a:latin typeface="Times New Roman" pitchFamily="18" charset="0"/>
                <a:cs typeface="Times New Roman" pitchFamily="18" charset="0"/>
              </a:rPr>
              <a:t>S</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的分析批為失控，為此目的，理想的功效函數圖應檢出這些「小誤差」（在可接受的臨界誤差範圍內的誤差）的概率應接近於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，而檢出「大的誤差」（超過可接受的臨界誤差範圍的誤差）的概率應接近於 </a:t>
            </a:r>
            <a:r>
              <a:rPr lang="en-US" altLang="zh-CN" sz="1200" dirty="0">
                <a:latin typeface="Times New Roman" pitchFamily="18" charset="0"/>
                <a:cs typeface="Times New Roman" pitchFamily="18" charset="0"/>
              </a:rPr>
              <a:t>100% </a:t>
            </a:r>
            <a:r>
              <a:rPr lang="zh-CN" altLang="en-US" sz="1200" dirty="0">
                <a:latin typeface="Times New Roman" pitchFamily="18" charset="0"/>
                <a:cs typeface="Times New Roman" pitchFamily="18" charset="0"/>
              </a:rPr>
              <a:t>，在實際應用中，質量控制規則根據檢出不同性質誤差的能力通常可以分成兩類：一種是對中到大系統誤差的敏感，另一類是對中到大的隨機誤差敏感；</a:t>
            </a:r>
            <a:endParaRPr lang="en-US" altLang="zh-CN" sz="1200" dirty="0">
              <a:latin typeface="Times New Roman" pitchFamily="18" charset="0"/>
              <a:cs typeface="Times New Roman" pitchFamily="18" charset="0"/>
            </a:endParaRPr>
          </a:p>
        </p:txBody>
      </p:sp>
      <p:sp>
        <p:nvSpPr>
          <p:cNvPr id="8" name="Rectangle 14"/>
          <p:cNvSpPr>
            <a:spLocks noChangeArrowheads="1"/>
          </p:cNvSpPr>
          <p:nvPr/>
        </p:nvSpPr>
        <p:spPr bwMode="auto">
          <a:xfrm>
            <a:off x="955445" y="5228485"/>
            <a:ext cx="9560155"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通常質量控制規則對於產生 </a:t>
            </a:r>
            <a:r>
              <a:rPr lang="en-US" altLang="zh-CN" sz="1200" dirty="0">
                <a:latin typeface="Times New Roman" pitchFamily="18" charset="0"/>
                <a:cs typeface="Times New Roman" pitchFamily="18" charset="0"/>
              </a:rPr>
              <a:t>10% ~ 15% </a:t>
            </a:r>
            <a:r>
              <a:rPr lang="zh-CN" altLang="en-US" sz="1200" dirty="0">
                <a:latin typeface="Times New Roman" pitchFamily="18" charset="0"/>
                <a:cs typeface="Times New Roman" pitchFamily="18" charset="0"/>
              </a:rPr>
              <a:t>誤差檢出概率的「小誤差」可以不應用於判斷的目的，而用來指導分析人員對問題進行糾正；</a:t>
            </a:r>
            <a:endParaRPr lang="en-US" altLang="zh-CN" sz="1200" dirty="0">
              <a:latin typeface="Times New Roman" pitchFamily="18" charset="0"/>
              <a:cs typeface="Times New Roman" pitchFamily="18" charset="0"/>
            </a:endParaRPr>
          </a:p>
        </p:txBody>
      </p:sp>
      <p:sp>
        <p:nvSpPr>
          <p:cNvPr id="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0" name="矩形 3"/>
          <p:cNvSpPr>
            <a:spLocks noChangeArrowheads="1"/>
          </p:cNvSpPr>
          <p:nvPr/>
        </p:nvSpPr>
        <p:spPr bwMode="auto">
          <a:xfrm>
            <a:off x="93863" y="359477"/>
            <a:ext cx="9946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59240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3" y="332582"/>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不合格患者結果數</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Nu</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與</a:t>
            </a:r>
            <a:r>
              <a:rPr lang="zh-TW" altLang="en-US" sz="1000" dirty="0">
                <a:solidFill>
                  <a:srgbClr val="000000"/>
                </a:solidFill>
                <a:latin typeface="Times New Roman" pitchFamily="18" charset="0"/>
                <a:cs typeface="Times New Roman" pitchFamily="18" charset="0"/>
              </a:rPr>
              <a:t>最佳批長度</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N</a:t>
            </a:r>
            <a:r>
              <a:rPr lang="en-US" altLang="zh-TW" sz="1000" i="1" baseline="-25000" dirty="0">
                <a:solidFill>
                  <a:srgbClr val="000000"/>
                </a:solidFill>
                <a:latin typeface="Times New Roman" pitchFamily="18" charset="0"/>
                <a:cs typeface="Times New Roman" pitchFamily="18" charset="0"/>
              </a:rPr>
              <a:t>B</a:t>
            </a:r>
            <a:r>
              <a:rPr lang="en-US" altLang="zh-TW"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的計算</a:t>
            </a:r>
            <a:r>
              <a:rPr lang="zh-CN" altLang="en-US" sz="1000" dirty="0">
                <a:solidFill>
                  <a:srgbClr val="000000"/>
                </a:solidFill>
                <a:latin typeface="Times New Roman" pitchFamily="18" charset="0"/>
                <a:cs typeface="Times New Roman" pitchFamily="18" charset="0"/>
              </a:rPr>
              <a:t>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1700837" y="738132"/>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各模式下不合格患者結果數</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的計算</a:t>
            </a:r>
            <a:endParaRPr lang="en-US" altLang="zh-CN" sz="1200" dirty="0">
              <a:latin typeface="Times New Roman" pitchFamily="18" charset="0"/>
              <a:cs typeface="Times New Roman" pitchFamily="18" charset="0"/>
            </a:endParaRPr>
          </a:p>
        </p:txBody>
      </p:sp>
      <p:sp>
        <p:nvSpPr>
          <p:cNvPr id="11" name="Rectangle 14"/>
          <p:cNvSpPr>
            <a:spLocks noChangeArrowheads="1"/>
          </p:cNvSpPr>
          <p:nvPr/>
        </p:nvSpPr>
        <p:spPr bwMode="auto">
          <a:xfrm>
            <a:off x="1700837" y="1107464"/>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間斷誤差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intermittent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( 1 -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p>
        </p:txBody>
      </p:sp>
      <p:sp>
        <p:nvSpPr>
          <p:cNvPr id="13" name="Rectangle 14"/>
          <p:cNvSpPr>
            <a:spLocks noChangeArrowheads="1"/>
          </p:cNvSpPr>
          <p:nvPr/>
        </p:nvSpPr>
        <p:spPr bwMode="auto">
          <a:xfrm>
            <a:off x="1700837" y="1480331"/>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在的批量分析過程：</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solidFill>
                  <a:srgbClr val="000000"/>
                </a:solidFill>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endParaRPr lang="en-US" altLang="zh-CN" sz="1200" baseline="-25000" dirty="0">
              <a:latin typeface="Times New Roman" pitchFamily="18" charset="0"/>
              <a:cs typeface="Times New Roman" pitchFamily="18" charset="0"/>
            </a:endParaRPr>
          </a:p>
        </p:txBody>
      </p:sp>
      <p:sp>
        <p:nvSpPr>
          <p:cNvPr id="14" name="Rectangle 14"/>
          <p:cNvSpPr>
            <a:spLocks noChangeArrowheads="1"/>
          </p:cNvSpPr>
          <p:nvPr/>
        </p:nvSpPr>
        <p:spPr bwMode="auto">
          <a:xfrm>
            <a:off x="1700837" y="1852919"/>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的夾心式分析過程：</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solidFill>
                  <a:srgbClr val="000000"/>
                </a:solidFill>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2 ]</a:t>
            </a:r>
          </a:p>
        </p:txBody>
      </p:sp>
      <p:sp>
        <p:nvSpPr>
          <p:cNvPr id="16" name="Rectangle 14"/>
          <p:cNvSpPr>
            <a:spLocks noChangeArrowheads="1"/>
          </p:cNvSpPr>
          <p:nvPr/>
        </p:nvSpPr>
        <p:spPr bwMode="auto">
          <a:xfrm>
            <a:off x="1700837" y="2222251"/>
            <a:ext cx="82613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上述等式中，△</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與給定項目的分析性能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TEa</a:t>
            </a:r>
            <a:r>
              <a:rPr lang="zh-CN" altLang="en-US" sz="1200" dirty="0">
                <a:latin typeface="Times New Roman" pitchFamily="18" charset="0"/>
                <a:cs typeface="Times New Roman" pitchFamily="18" charset="0"/>
              </a:rPr>
              <a:t>、正確度、精密度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有關，</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與所選質控規則、質控觀測值數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和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的大小有關，因此，給定可接受總誤差限、正確度、精密度、質控規則、控制觀測值的數目，即可繪出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隨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變化的函數圖；</a:t>
            </a:r>
            <a:endParaRPr lang="en-US" altLang="zh-CN" sz="1200" dirty="0">
              <a:latin typeface="Times New Roman" pitchFamily="18" charset="0"/>
              <a:cs typeface="Times New Roman" pitchFamily="18" charset="0"/>
            </a:endParaRPr>
          </a:p>
        </p:txBody>
      </p:sp>
      <p:sp>
        <p:nvSpPr>
          <p:cNvPr id="12" name="Rectangle 14"/>
          <p:cNvSpPr>
            <a:spLocks noChangeArrowheads="1"/>
          </p:cNvSpPr>
          <p:nvPr/>
        </p:nvSpPr>
        <p:spPr bwMode="auto">
          <a:xfrm>
            <a:off x="1700837" y="3145581"/>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最佳分析批</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Analytical Run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長度</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Optimum</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Number Batch</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的計算</a:t>
            </a:r>
            <a:endParaRPr lang="en-US" altLang="zh-CN" sz="1200" dirty="0">
              <a:latin typeface="Times New Roman" pitchFamily="18" charset="0"/>
              <a:cs typeface="Times New Roman" pitchFamily="18" charset="0"/>
            </a:endParaRPr>
          </a:p>
        </p:txBody>
      </p:sp>
      <p:sp>
        <p:nvSpPr>
          <p:cNvPr id="15" name="Rectangle 14"/>
          <p:cNvSpPr>
            <a:spLocks noChangeArrowheads="1"/>
          </p:cNvSpPr>
          <p:nvPr/>
        </p:nvSpPr>
        <p:spPr bwMode="auto">
          <a:xfrm>
            <a:off x="1700837" y="3514913"/>
            <a:ext cx="82613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理論上，質量控制目的是要在統計學上滿足 </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，因此，最佳分析批長度是在各檢測模式下滿足能夠不等式的分析批長度</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的最大整數值；</a:t>
            </a:r>
            <a:endParaRPr lang="en-US" altLang="zh-CN" sz="1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7" name="Rectangle 14"/>
              <p:cNvSpPr>
                <a:spLocks noChangeArrowheads="1"/>
              </p:cNvSpPr>
              <p:nvPr/>
            </p:nvSpPr>
            <p:spPr bwMode="auto">
              <a:xfrm>
                <a:off x="1700837" y="4161244"/>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間斷誤差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intermittent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14:m>
                  <m:oMath xmlns:m="http://schemas.openxmlformats.org/officeDocument/2006/math">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panose="02040503050406030204" pitchFamily="18" charset="0"/>
                            <a:ea typeface="Cambria Math"/>
                            <a:cs typeface="Times New Roman" pitchFamily="18" charset="0"/>
                          </a:rPr>
                          <m:t>𝑁</m:t>
                        </m:r>
                      </m:e>
                      <m:sub>
                        <m:r>
                          <a:rPr lang="en-US" altLang="zh-CN" sz="1200" b="0" i="1" smtClean="0">
                            <a:latin typeface="Cambria Math" panose="02040503050406030204" pitchFamily="18" charset="0"/>
                            <a:ea typeface="Cambria Math"/>
                            <a:cs typeface="Times New Roman" pitchFamily="18" charset="0"/>
                          </a:rPr>
                          <m:t>𝐵</m:t>
                        </m:r>
                      </m:sub>
                    </m:sSub>
                    <m:r>
                      <a:rPr lang="en-US" altLang="zh-CN" sz="1200" b="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r>
                              <a:rPr lang="en-US" altLang="zh-CN" sz="1200" b="0" i="1" smtClean="0">
                                <a:latin typeface="Cambria Math"/>
                                <a:ea typeface="Cambria Math"/>
                                <a:cs typeface="Times New Roman" pitchFamily="18" charset="0"/>
                              </a:rPr>
                              <m:t>1−</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𝑒𝑑</m:t>
                                </m:r>
                              </m:sub>
                            </m:sSub>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7" name="Rectangle 14"/>
              <p:cNvSpPr>
                <a:spLocks noRot="1" noChangeAspect="1" noMove="1" noResize="1" noEditPoints="1" noAdjustHandles="1" noChangeArrowheads="1" noChangeShapeType="1" noTextEdit="1"/>
              </p:cNvSpPr>
              <p:nvPr/>
            </p:nvSpPr>
            <p:spPr bwMode="auto">
              <a:xfrm>
                <a:off x="1700837" y="4161244"/>
                <a:ext cx="8261302" cy="520079"/>
              </a:xfrm>
              <a:prstGeom prst="rect">
                <a:avLst/>
              </a:prstGeom>
              <a:blipFill rotWithShape="0">
                <a:blip r:embed="rId3"/>
                <a:stretch>
                  <a:fillRect b="-48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14"/>
              <p:cNvSpPr>
                <a:spLocks noChangeArrowheads="1"/>
              </p:cNvSpPr>
              <p:nvPr/>
            </p:nvSpPr>
            <p:spPr bwMode="auto">
              <a:xfrm>
                <a:off x="1700837" y="4681323"/>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−1</m:t>
                            </m:r>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8" name="Rectangle 14"/>
              <p:cNvSpPr>
                <a:spLocks noRot="1" noChangeAspect="1" noMove="1" noResize="1" noEditPoints="1" noAdjustHandles="1" noChangeArrowheads="1" noChangeShapeType="1" noTextEdit="1"/>
              </p:cNvSpPr>
              <p:nvPr/>
            </p:nvSpPr>
            <p:spPr bwMode="auto">
              <a:xfrm>
                <a:off x="1700837" y="4681323"/>
                <a:ext cx="8261302" cy="520079"/>
              </a:xfrm>
              <a:prstGeom prst="rect">
                <a:avLst/>
              </a:prstGeom>
              <a:blipFill rotWithShape="0">
                <a:blip r:embed="rId4"/>
                <a:stretch>
                  <a:fillRect b="-48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14"/>
              <p:cNvSpPr>
                <a:spLocks noChangeArrowheads="1"/>
              </p:cNvSpPr>
              <p:nvPr/>
            </p:nvSpPr>
            <p:spPr bwMode="auto">
              <a:xfrm>
                <a:off x="1700837" y="5201402"/>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的夾心式分析過程：</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−0.5</m:t>
                            </m:r>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9" name="Rectangle 14"/>
              <p:cNvSpPr>
                <a:spLocks noRot="1" noChangeAspect="1" noMove="1" noResize="1" noEditPoints="1" noAdjustHandles="1" noChangeArrowheads="1" noChangeShapeType="1" noTextEdit="1"/>
              </p:cNvSpPr>
              <p:nvPr/>
            </p:nvSpPr>
            <p:spPr bwMode="auto">
              <a:xfrm>
                <a:off x="1700837" y="5201402"/>
                <a:ext cx="8261302" cy="520079"/>
              </a:xfrm>
              <a:prstGeom prst="rect">
                <a:avLst/>
              </a:prstGeom>
              <a:blipFill rotWithShape="0">
                <a:blip r:embed="rId5"/>
                <a:stretch>
                  <a:fillRect b="-476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542801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7" y="2311244"/>
            <a:ext cx="4547601" cy="290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2051" y="2311244"/>
            <a:ext cx="4552523" cy="2907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3" y="332582"/>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不合格患者結果數</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Nu</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與</a:t>
            </a:r>
            <a:r>
              <a:rPr lang="zh-TW" altLang="en-US" sz="1000" dirty="0">
                <a:solidFill>
                  <a:srgbClr val="000000"/>
                </a:solidFill>
                <a:latin typeface="Times New Roman" pitchFamily="18" charset="0"/>
                <a:cs typeface="Times New Roman" pitchFamily="18" charset="0"/>
              </a:rPr>
              <a:t>最佳批長度</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N</a:t>
            </a:r>
            <a:r>
              <a:rPr lang="en-US" altLang="zh-TW" sz="1000" i="1" baseline="-25000" dirty="0">
                <a:solidFill>
                  <a:srgbClr val="000000"/>
                </a:solidFill>
                <a:latin typeface="Times New Roman" pitchFamily="18" charset="0"/>
                <a:cs typeface="Times New Roman" pitchFamily="18" charset="0"/>
              </a:rPr>
              <a:t>B</a:t>
            </a:r>
            <a:r>
              <a:rPr lang="en-US" altLang="zh-TW"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的計算</a:t>
            </a:r>
            <a:r>
              <a:rPr lang="zh-CN" altLang="en-US" sz="1000" dirty="0">
                <a:solidFill>
                  <a:srgbClr val="000000"/>
                </a:solidFill>
                <a:latin typeface="Times New Roman" pitchFamily="18" charset="0"/>
                <a:cs typeface="Times New Roman" pitchFamily="18" charset="0"/>
              </a:rPr>
              <a:t>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8" name="Rectangle 14"/>
          <p:cNvSpPr>
            <a:spLocks noChangeArrowheads="1"/>
          </p:cNvSpPr>
          <p:nvPr/>
        </p:nvSpPr>
        <p:spPr bwMode="auto">
          <a:xfrm>
            <a:off x="1255097" y="807585"/>
            <a:ext cx="93055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持續誤差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隨機式分析過程</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random access process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Rectangle 14"/>
              <p:cNvSpPr>
                <a:spLocks noChangeArrowheads="1"/>
              </p:cNvSpPr>
              <p:nvPr/>
            </p:nvSpPr>
            <p:spPr bwMode="auto">
              <a:xfrm>
                <a:off x="1255097" y="1176917"/>
                <a:ext cx="9305520" cy="9347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a:cs typeface="Times New Roman" pitchFamily="18" charset="0"/>
                          </a:rPr>
                          <m:t>𝐴𝑁𝑃</m:t>
                        </m:r>
                      </m:e>
                      <m:sub>
                        <m:r>
                          <a:rPr lang="en-US" altLang="zh-CN" sz="1200" b="0" i="1" smtClean="0">
                            <a:latin typeface="Cambria Math"/>
                            <a:cs typeface="Times New Roman" pitchFamily="18" charset="0"/>
                          </a:rPr>
                          <m:t>𝑇𝐸</m:t>
                        </m:r>
                      </m:sub>
                    </m:sSub>
                    <m:r>
                      <a:rPr lang="en-US" altLang="zh-CN" sz="1200" b="0" i="1" smtClean="0">
                        <a:latin typeface="Cambria Math"/>
                        <a:cs typeface="Times New Roman" pitchFamily="18" charset="0"/>
                      </a:rPr>
                      <m:t>=</m:t>
                    </m:r>
                    <m:r>
                      <a:rPr lang="en-US" altLang="zh-CN" sz="1200" b="0" i="1" smtClean="0">
                        <a:latin typeface="Cambria Math"/>
                        <a:ea typeface="Cambria Math"/>
                        <a:cs typeface="Times New Roman" pitchFamily="18" charset="0"/>
                      </a:rPr>
                      <m:t>∆</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sub>
                    </m:sSub>
                    <m:r>
                      <a:rPr lang="en-US" altLang="zh-CN" sz="1200" b="0" i="1" smtClean="0">
                        <a:latin typeface="Cambria Math"/>
                        <a:ea typeface="Cambria Math"/>
                        <a:cs typeface="Times New Roman" pitchFamily="18" charset="0"/>
                      </a:rPr>
                      <m:t>×</m:t>
                    </m:r>
                    <m:d>
                      <m:dPr>
                        <m:ctrlPr>
                          <a:rPr lang="en-US" altLang="zh-CN" sz="1200" b="0" i="1" smtClean="0">
                            <a:latin typeface="Cambria Math" panose="02040503050406030204" pitchFamily="18" charset="0"/>
                            <a:ea typeface="Cambria Math"/>
                            <a:cs typeface="Times New Roman" pitchFamily="18" charset="0"/>
                          </a:rPr>
                        </m:ctrlPr>
                      </m:dPr>
                      <m:e>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i="1">
                            <a:latin typeface="Cambria Math"/>
                            <a:ea typeface="Cambria Math"/>
                            <a:cs typeface="Times New Roman" pitchFamily="18" charset="0"/>
                          </a:rPr>
                          <m: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b="0" i="1" smtClean="0">
                                <a:latin typeface="Cambria Math"/>
                                <a:ea typeface="Cambria Math"/>
                                <a:cs typeface="Times New Roman" pitchFamily="18" charset="0"/>
                              </a:rPr>
                              <m:t>2</m:t>
                            </m:r>
                          </m:den>
                        </m:f>
                      </m:e>
                    </m:d>
                    <m:r>
                      <a:rPr lang="en-US" altLang="zh-CN" sz="1200" b="0" i="1" smtClean="0">
                        <a:latin typeface="Cambria Math"/>
                        <a:ea typeface="Cambria Math"/>
                        <a:cs typeface="Times New Roman" pitchFamily="18" charset="0"/>
                      </a:rPr>
                      <m:t>×</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𝑁</m:t>
                        </m:r>
                      </m:e>
                      <m:sub>
                        <m:r>
                          <a:rPr lang="en-US" altLang="zh-CN" sz="1200" b="0" i="1" smtClean="0">
                            <a:latin typeface="Cambria Math"/>
                            <a:ea typeface="Cambria Math"/>
                            <a:cs typeface="Times New Roman" pitchFamily="18" charset="0"/>
                          </a:rPr>
                          <m:t>𝐵</m:t>
                        </m:r>
                      </m:sub>
                    </m:sSub>
                  </m:oMath>
                </a14:m>
                <a:r>
                  <a:rPr lang="en-US" altLang="zh-CN" sz="1200" b="0" dirty="0">
                    <a:cs typeface="Times New Roman" pitchFamily="18" charset="0"/>
                  </a:rPr>
                  <a:t> </a:t>
                </a:r>
                <a:r>
                  <a:rPr lang="zh-CN" altLang="en-US" sz="1200" b="0" dirty="0">
                    <a:cs typeface="Times New Roman" pitchFamily="18" charset="0"/>
                  </a:rPr>
                  <a:t>，令</a:t>
                </a:r>
                <a:r>
                  <a:rPr lang="zh-CN" altLang="en-US" sz="1200" b="0" dirty="0">
                    <a:latin typeface="Times New Roman" pitchFamily="18" charset="0"/>
                    <a:cs typeface="Times New Roman" pitchFamily="18" charset="0"/>
                  </a:rPr>
                  <a:t> </a:t>
                </a:r>
                <a:r>
                  <a:rPr lang="en-US" altLang="zh-CN" sz="1200" b="0" i="1" dirty="0">
                    <a:latin typeface="Times New Roman" pitchFamily="18" charset="0"/>
                    <a:cs typeface="Times New Roman" pitchFamily="18" charset="0"/>
                  </a:rPr>
                  <a:t>ANP</a:t>
                </a:r>
                <a:r>
                  <a:rPr lang="en-US" altLang="zh-CN" sz="1200" b="0" i="1" baseline="-25000" dirty="0">
                    <a:latin typeface="Times New Roman" pitchFamily="18" charset="0"/>
                    <a:cs typeface="Times New Roman" pitchFamily="18" charset="0"/>
                  </a:rPr>
                  <a:t>TE</a:t>
                </a:r>
                <a:r>
                  <a:rPr lang="en-US" altLang="zh-CN" sz="1200" b="0" dirty="0">
                    <a:latin typeface="Times New Roman" pitchFamily="18" charset="0"/>
                    <a:cs typeface="Times New Roman" pitchFamily="18" charset="0"/>
                  </a:rPr>
                  <a:t> </a:t>
                </a:r>
                <a:r>
                  <a:rPr lang="zh-CN" altLang="en-US" sz="1200" b="0" dirty="0">
                    <a:cs typeface="Times New Roman" pitchFamily="18" charset="0"/>
                  </a:rPr>
                  <a:t>＜ </a:t>
                </a:r>
                <a:r>
                  <a:rPr lang="en-US" altLang="zh-CN" sz="1200" b="0" dirty="0">
                    <a:cs typeface="Times New Roman" pitchFamily="18" charset="0"/>
                  </a:rPr>
                  <a:t>1 </a:t>
                </a:r>
                <a:r>
                  <a:rPr lang="zh-CN" altLang="en-US" sz="1200" b="0" dirty="0">
                    <a:cs typeface="Times New Roman" pitchFamily="18" charset="0"/>
                  </a:rPr>
                  <a:t>時批長度</a:t>
                </a:r>
                <a:r>
                  <a:rPr lang="en-US" altLang="zh-CN" sz="1200" dirty="0">
                    <a:solidFill>
                      <a:srgbClr val="000000"/>
                    </a:solidFill>
                    <a:latin typeface="Times New Roman" pitchFamily="18" charset="0"/>
                    <a:cs typeface="Times New Roman" pitchFamily="18" charset="0"/>
                  </a:rPr>
                  <a:t>( </a:t>
                </a:r>
                <a:r>
                  <a:rPr lang="en-US" altLang="zh-CN" sz="1200" i="1" dirty="0">
                    <a:solidFill>
                      <a:srgbClr val="000000"/>
                    </a:solidFill>
                    <a:latin typeface="Times New Roman" pitchFamily="18" charset="0"/>
                    <a:cs typeface="Times New Roman" pitchFamily="18" charset="0"/>
                  </a:rPr>
                  <a:t>Number Batch </a:t>
                </a:r>
                <a:r>
                  <a:rPr lang="en-US" altLang="zh-CN" sz="12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的最大整數值</a:t>
                </a:r>
                <a:r>
                  <a:rPr lang="zh-CN" altLang="en-US" sz="1200" b="0" dirty="0">
                    <a:cs typeface="Times New Roman" pitchFamily="18" charset="0"/>
                  </a:rPr>
                  <a:t>為最適批長度</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Optimum Number Batch</a:t>
                </a:r>
                <a:r>
                  <a:rPr lang="en-US" altLang="zh-CN" sz="1200" dirty="0">
                    <a:latin typeface="Times New Roman" pitchFamily="18" charset="0"/>
                    <a:cs typeface="Times New Roman" pitchFamily="18" charset="0"/>
                  </a:rPr>
                  <a:t> )</a:t>
                </a:r>
                <a:r>
                  <a:rPr lang="zh-CN" altLang="en-US" sz="1200" b="0" dirty="0">
                    <a:cs typeface="Times New Roman" pitchFamily="18" charset="0"/>
                  </a:rPr>
                  <a:t>，</a:t>
                </a:r>
                <a:endParaRPr lang="en-US" altLang="zh-CN" sz="1200" b="0" dirty="0">
                  <a:cs typeface="Times New Roman" pitchFamily="18" charset="0"/>
                </a:endParaRPr>
              </a:p>
              <a:p>
                <a:pPr>
                  <a:lnSpc>
                    <a:spcPct val="150000"/>
                  </a:lnSpc>
                </a:pPr>
                <a:r>
                  <a:rPr lang="zh-CN" altLang="en-US" sz="1200" dirty="0">
                    <a:cs typeface="Times New Roman" pitchFamily="18" charset="0"/>
                  </a:rPr>
                  <a:t>則可導出：</a:t>
                </a:r>
                <a:r>
                  <a:rPr lang="en-US" altLang="zh-CN" sz="1200" dirty="0">
                    <a:cs typeface="Times New Roman" pitchFamily="18" charset="0"/>
                  </a:rPr>
                  <a:t> </a:t>
                </a:r>
                <a:r>
                  <a:rPr lang="en-US" altLang="zh-CN" sz="1200" i="1" dirty="0">
                    <a:latin typeface="Times New Roman" pitchFamily="18" charset="0"/>
                    <a:cs typeface="Times New Roman" pitchFamily="18" charset="0"/>
                  </a:rPr>
                  <a:t>ON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Integer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Max</a:t>
                </a:r>
                <a:r>
                  <a:rPr lang="en-US" altLang="zh-CN" sz="1200" dirty="0">
                    <a:latin typeface="Times New Roman" pitchFamily="18" charset="0"/>
                    <a:cs typeface="Times New Roman" pitchFamily="18" charset="0"/>
                  </a:rPr>
                  <a:t> </a:t>
                </a:r>
                <a:r>
                  <a:rPr lang="en-US" altLang="zh-CN" sz="1200" dirty="0">
                    <a:cs typeface="Times New Roman" pitchFamily="18" charset="0"/>
                  </a:rPr>
                  <a:t>( </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−0.5</m:t>
                            </m:r>
                          </m:e>
                        </m:d>
                      </m:den>
                    </m:f>
                  </m:oMath>
                </a14:m>
                <a:r>
                  <a:rPr lang="en-US" altLang="zh-CN" sz="1200" dirty="0">
                    <a:latin typeface="Times New Roman" pitchFamily="18" charset="0"/>
                    <a:cs typeface="Times New Roman" pitchFamily="18" charset="0"/>
                  </a:rPr>
                  <a:t> ) ) </a:t>
                </a:r>
                <a:r>
                  <a:rPr lang="zh-CN" altLang="en-US" sz="1200" dirty="0">
                    <a:latin typeface="Times New Roman" pitchFamily="18" charset="0"/>
                    <a:cs typeface="Times New Roman" pitchFamily="18" charset="0"/>
                  </a:rPr>
                  <a:t>，進一步推導可得最適批長度對於誤差的函數，即：</a:t>
                </a:r>
                <a:r>
                  <a:rPr lang="en-US" altLang="zh-CN" sz="1200" i="1" dirty="0">
                    <a:latin typeface="Times New Roman" pitchFamily="18" charset="0"/>
                    <a:cs typeface="Times New Roman" pitchFamily="18" charset="0"/>
                  </a:rPr>
                  <a:t>ON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f</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1" name="Rectangle 14"/>
              <p:cNvSpPr>
                <a:spLocks noRot="1" noChangeAspect="1" noMove="1" noResize="1" noEditPoints="1" noAdjustHandles="1" noChangeArrowheads="1" noChangeShapeType="1" noTextEdit="1"/>
              </p:cNvSpPr>
              <p:nvPr/>
            </p:nvSpPr>
            <p:spPr bwMode="auto">
              <a:xfrm>
                <a:off x="1255097" y="1176917"/>
                <a:ext cx="9305520" cy="934743"/>
              </a:xfrm>
              <a:prstGeom prst="rect">
                <a:avLst/>
              </a:prstGeom>
              <a:blipFill rotWithShape="1">
                <a:blip r:embed="rId5"/>
                <a:stretch>
                  <a:fillRect l="-66" b="-274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924385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21" name="矩形 3"/>
          <p:cNvSpPr>
            <a:spLocks noChangeArrowheads="1"/>
          </p:cNvSpPr>
          <p:nvPr/>
        </p:nvSpPr>
        <p:spPr bwMode="auto">
          <a:xfrm>
            <a:off x="93461" y="318934"/>
            <a:ext cx="98770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隨機</a:t>
            </a:r>
            <a:r>
              <a:rPr lang="zh-CN" altLang="en-US" sz="1000" dirty="0">
                <a:solidFill>
                  <a:srgbClr val="000000"/>
                </a:solidFill>
                <a:latin typeface="Times New Roman" pitchFamily="18" charset="0"/>
                <a:cs typeface="Times New Roman" pitchFamily="18" charset="0"/>
              </a:rPr>
              <a:t>採樣</a:t>
            </a:r>
            <a:r>
              <a:rPr lang="zh-TW" altLang="en-US" sz="1000" dirty="0">
                <a:solidFill>
                  <a:srgbClr val="000000"/>
                </a:solidFill>
                <a:latin typeface="Times New Roman" pitchFamily="18" charset="0"/>
                <a:cs typeface="Times New Roman" pitchFamily="18" charset="0"/>
              </a:rPr>
              <a:t>仿真分析</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Monte Carlo Simulation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2" name="Rectangle 14">
            <a:extLst>
              <a:ext uri="{FF2B5EF4-FFF2-40B4-BE49-F238E27FC236}">
                <a16:creationId xmlns:a16="http://schemas.microsoft.com/office/drawing/2014/main" id="{677516F3-E362-4F51-F2AA-7788A84B403A}"/>
              </a:ext>
            </a:extLst>
          </p:cNvPr>
          <p:cNvSpPr>
            <a:spLocks noChangeArrowheads="1"/>
          </p:cNvSpPr>
          <p:nvPr/>
        </p:nvSpPr>
        <p:spPr bwMode="auto">
          <a:xfrm>
            <a:off x="1567107" y="1773441"/>
            <a:ext cx="8139601" cy="188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2000" dirty="0">
                <a:solidFill>
                  <a:srgbClr val="FF0000"/>
                </a:solidFill>
                <a:latin typeface="Times New Roman" pitchFamily="18" charset="0"/>
                <a:cs typeface="Times New Roman" pitchFamily="18" charset="0"/>
              </a:rPr>
              <a:t>在這裏補充一個真實案例示例：</a:t>
            </a:r>
            <a:endParaRPr lang="en-US" altLang="zh-CN" sz="2000" dirty="0">
              <a:solidFill>
                <a:srgbClr val="FF0000"/>
              </a:solidFill>
              <a:latin typeface="Times New Roman" pitchFamily="18" charset="0"/>
              <a:cs typeface="Times New Roman" pitchFamily="18" charset="0"/>
            </a:endParaRPr>
          </a:p>
          <a:p>
            <a:pPr>
              <a:lnSpc>
                <a:spcPct val="150000"/>
              </a:lnSpc>
            </a:pPr>
            <a:r>
              <a:rPr lang="en-US" altLang="zh-CN" sz="2000" dirty="0">
                <a:solidFill>
                  <a:srgbClr val="FF0000"/>
                </a:solidFill>
                <a:latin typeface="Times New Roman" pitchFamily="18" charset="0"/>
                <a:cs typeface="Times New Roman" pitchFamily="18" charset="0"/>
              </a:rPr>
              <a:t>**</a:t>
            </a:r>
            <a:r>
              <a:rPr lang="zh-CN" altLang="en-US" sz="2000" dirty="0">
                <a:solidFill>
                  <a:srgbClr val="FF0000"/>
                </a:solidFill>
                <a:latin typeface="Times New Roman" pitchFamily="18" charset="0"/>
                <a:cs typeface="Times New Roman" pitchFamily="18" charset="0"/>
              </a:rPr>
              <a:t>診斷試驗分析製程誤差 </a:t>
            </a:r>
            <a:r>
              <a:rPr lang="en-US" altLang="zh-CN" sz="2000" dirty="0">
                <a:solidFill>
                  <a:srgbClr val="FF0000"/>
                </a:solidFill>
                <a:latin typeface="Times New Roman" pitchFamily="18" charset="0"/>
                <a:cs typeface="Times New Roman" pitchFamily="18" charset="0"/>
              </a:rPr>
              <a:t>( Persistent Errors ) </a:t>
            </a:r>
            <a:r>
              <a:rPr lang="zh-CN" altLang="en-US" sz="2000" dirty="0">
                <a:solidFill>
                  <a:srgbClr val="FF0000"/>
                </a:solidFill>
                <a:latin typeface="Times New Roman" pitchFamily="18" charset="0"/>
                <a:cs typeface="Times New Roman" pitchFamily="18" charset="0"/>
              </a:rPr>
              <a:t>檢出平均運行長度 </a:t>
            </a:r>
            <a:r>
              <a:rPr lang="en-US" altLang="zh-CN" sz="2000" dirty="0">
                <a:solidFill>
                  <a:srgbClr val="FF0000"/>
                </a:solidFill>
                <a:latin typeface="Times New Roman" pitchFamily="18" charset="0"/>
                <a:cs typeface="Times New Roman" pitchFamily="18" charset="0"/>
              </a:rPr>
              <a:t>(average run number with false acceptance , average run length of error detection )</a:t>
            </a:r>
            <a:r>
              <a:rPr lang="zh-CN" altLang="en-US" sz="2000" dirty="0">
                <a:solidFill>
                  <a:srgbClr val="FF0000"/>
                </a:solidFill>
                <a:latin typeface="Times New Roman" pitchFamily="18" charset="0"/>
                <a:cs typeface="Times New Roman" pitchFamily="18" charset="0"/>
              </a:rPr>
              <a:t> 計算機仿真 </a:t>
            </a:r>
            <a:r>
              <a:rPr lang="en-US" altLang="zh-CN" sz="2000" dirty="0">
                <a:solidFill>
                  <a:srgbClr val="FF0000"/>
                </a:solidFill>
                <a:latin typeface="Times New Roman" pitchFamily="18" charset="0"/>
                <a:cs typeface="Times New Roman" pitchFamily="18" charset="0"/>
              </a:rPr>
              <a:t>( Computer Simulation ) </a:t>
            </a:r>
            <a:r>
              <a:rPr lang="zh-CN" altLang="en-US" sz="2000" dirty="0">
                <a:solidFill>
                  <a:srgbClr val="FF0000"/>
                </a:solidFill>
                <a:latin typeface="Times New Roman" pitchFamily="18" charset="0"/>
                <a:cs typeface="Times New Roman" pitchFamily="18" charset="0"/>
              </a:rPr>
              <a:t>估計</a:t>
            </a:r>
            <a:endParaRPr lang="en-US" altLang="zh-CN" sz="2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72283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grpSp>
        <p:nvGrpSpPr>
          <p:cNvPr id="50176" name="组合 50175"/>
          <p:cNvGrpSpPr/>
          <p:nvPr/>
        </p:nvGrpSpPr>
        <p:grpSpPr>
          <a:xfrm>
            <a:off x="1042777" y="398815"/>
            <a:ext cx="9881011" cy="5227765"/>
            <a:chOff x="1042777" y="398815"/>
            <a:chExt cx="9881011" cy="5227765"/>
          </a:xfrm>
        </p:grpSpPr>
        <p:sp>
          <p:nvSpPr>
            <p:cNvPr id="5" name="TextBox 4"/>
            <p:cNvSpPr txBox="1"/>
            <p:nvPr/>
          </p:nvSpPr>
          <p:spPr>
            <a:xfrm>
              <a:off x="4379409" y="398815"/>
              <a:ext cx="248806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分析誤差模式和質控模式</a:t>
              </a:r>
            </a:p>
          </p:txBody>
        </p:sp>
        <p:cxnSp>
          <p:nvCxnSpPr>
            <p:cNvPr id="8" name="直接箭头连接符 7"/>
            <p:cNvCxnSpPr>
              <a:stCxn id="5" idx="2"/>
              <a:endCxn id="12" idx="0"/>
            </p:cNvCxnSpPr>
            <p:nvPr/>
          </p:nvCxnSpPr>
          <p:spPr bwMode="auto">
            <a:xfrm>
              <a:off x="5623443" y="791230"/>
              <a:ext cx="0" cy="394251"/>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75005" y="1185481"/>
              <a:ext cx="4696876"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建立各模式下的平均的不合格患者結果數的數學模型</a:t>
              </a:r>
              <a:endParaRPr lang="en-US" altLang="zh-CN" sz="1300" dirty="0">
                <a:latin typeface="Times New Roman" pitchFamily="18" charset="0"/>
                <a:cs typeface="Times New Roman" pitchFamily="18" charset="0"/>
              </a:endParaRPr>
            </a:p>
            <a:p>
              <a:pPr algn="ctr">
                <a:lnSpc>
                  <a:spcPct val="150000"/>
                </a:lnSpc>
              </a:pP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 </a:t>
              </a: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 × </a:t>
              </a:r>
              <a:r>
                <a:rPr lang="en-US" altLang="zh-CN" sz="1300" i="1" dirty="0" err="1">
                  <a:latin typeface="Times New Roman" pitchFamily="18" charset="0"/>
                  <a:cs typeface="Times New Roman" pitchFamily="18" charset="0"/>
                </a:rPr>
                <a:t>ANP</a:t>
              </a:r>
              <a:r>
                <a:rPr lang="en-US" altLang="zh-CN" sz="1300" i="1" baseline="-25000" dirty="0" err="1">
                  <a:latin typeface="Times New Roman" pitchFamily="18" charset="0"/>
                  <a:cs typeface="Times New Roman" pitchFamily="18" charset="0"/>
                </a:rPr>
                <a:t>ed</a:t>
              </a:r>
              <a:endParaRPr lang="zh-CN" altLang="en-US" sz="1300" i="1" baseline="-25000" dirty="0">
                <a:latin typeface="Times New Roman" pitchFamily="18" charset="0"/>
                <a:cs typeface="Times New Roman" pitchFamily="18" charset="0"/>
              </a:endParaRPr>
            </a:p>
          </p:txBody>
        </p:sp>
        <p:sp>
          <p:nvSpPr>
            <p:cNvPr id="15" name="TextBox 14"/>
            <p:cNvSpPr txBox="1"/>
            <p:nvPr/>
          </p:nvSpPr>
          <p:spPr>
            <a:xfrm>
              <a:off x="2193831" y="3303554"/>
              <a:ext cx="3079741" cy="392415"/>
            </a:xfrm>
            <a:prstGeom prst="rect">
              <a:avLst/>
            </a:prstGeom>
            <a:noFill/>
            <a:ln>
              <a:solidFill>
                <a:schemeClr val="accent1">
                  <a:lumMod val="75000"/>
                </a:schemeClr>
              </a:solidFill>
            </a:ln>
          </p:spPr>
          <p:txBody>
            <a:bodyPr wrap="square" rtlCol="0">
              <a:spAutoFit/>
            </a:bodyPr>
            <a:lstStyle/>
            <a:p>
              <a:pPr lvl="0" algn="ctr">
                <a:lnSpc>
                  <a:spcPct val="150000"/>
                </a:lnSpc>
              </a:pPr>
              <a:r>
                <a:rPr lang="zh-TW" altLang="en-US" sz="1300" dirty="0">
                  <a:latin typeface="Times New Roman" pitchFamily="18" charset="0"/>
                  <a:cs typeface="Times New Roman" pitchFamily="18" charset="0"/>
                </a:rPr>
                <a:t>報告中含誤差的患者結果數 </a:t>
              </a:r>
              <a:r>
                <a:rPr lang="en-US" altLang="zh-CN" sz="1300" dirty="0">
                  <a:latin typeface="Times New Roman" pitchFamily="18" charset="0"/>
                  <a:cs typeface="Times New Roman" pitchFamily="18" charset="0"/>
                </a:rPr>
                <a:t>( </a:t>
              </a:r>
              <a:r>
                <a:rPr lang="en-US" altLang="zh-CN" sz="1300" i="1" dirty="0" err="1">
                  <a:solidFill>
                    <a:srgbClr val="000000"/>
                  </a:solidFill>
                  <a:latin typeface="Times New Roman" pitchFamily="18" charset="0"/>
                  <a:cs typeface="Times New Roman" pitchFamily="18" charset="0"/>
                </a:rPr>
                <a:t>ANP</a:t>
              </a:r>
              <a:r>
                <a:rPr lang="en-US" altLang="zh-CN" sz="1300" i="1" baseline="-25000" dirty="0" err="1">
                  <a:solidFill>
                    <a:srgbClr val="000000"/>
                  </a:solidFill>
                  <a:latin typeface="Times New Roman" pitchFamily="18" charset="0"/>
                  <a:cs typeface="Times New Roman" pitchFamily="18" charset="0"/>
                </a:rPr>
                <a:t>ed</a:t>
              </a:r>
              <a:r>
                <a:rPr lang="en-US" altLang="zh-CN" sz="1300" dirty="0">
                  <a:solidFill>
                    <a:srgbClr val="000000"/>
                  </a:solidFill>
                  <a:latin typeface="Times New Roman" pitchFamily="18" charset="0"/>
                  <a:cs typeface="Times New Roman" pitchFamily="18" charset="0"/>
                </a:rPr>
                <a:t> </a:t>
              </a:r>
              <a:r>
                <a:rPr lang="en-US" altLang="zh-CN" sz="13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sp>
          <p:nvSpPr>
            <p:cNvPr id="16" name="TextBox 15"/>
            <p:cNvSpPr txBox="1"/>
            <p:nvPr/>
          </p:nvSpPr>
          <p:spPr>
            <a:xfrm>
              <a:off x="5623443" y="2690558"/>
              <a:ext cx="369156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由於誤差出現導致不合格結果出現概率的增加量</a:t>
              </a:r>
              <a:endParaRPr lang="en-US" altLang="zh-CN" sz="1300" dirty="0">
                <a:latin typeface="Times New Roman" pitchFamily="18" charset="0"/>
                <a:cs typeface="Times New Roman" pitchFamily="18" charset="0"/>
              </a:endParaRPr>
            </a:p>
            <a:p>
              <a:pPr algn="ctr">
                <a:lnSpc>
                  <a:spcPct val="150000"/>
                </a:lnSpc>
              </a:pP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cxnSp>
          <p:nvCxnSpPr>
            <p:cNvPr id="17" name="直接箭头连接符 16"/>
            <p:cNvCxnSpPr>
              <a:stCxn id="16" idx="3"/>
              <a:endCxn id="20" idx="1"/>
            </p:cNvCxnSpPr>
            <p:nvPr/>
          </p:nvCxnSpPr>
          <p:spPr bwMode="auto">
            <a:xfrm flipV="1">
              <a:off x="9315012" y="3036806"/>
              <a:ext cx="426362" cy="1"/>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741374" y="2840598"/>
              <a:ext cx="1182414"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概率分佈特征</a:t>
              </a:r>
            </a:p>
          </p:txBody>
        </p:sp>
        <p:sp>
          <p:nvSpPr>
            <p:cNvPr id="41" name="TextBox 40"/>
            <p:cNvSpPr txBox="1"/>
            <p:nvPr/>
          </p:nvSpPr>
          <p:spPr>
            <a:xfrm>
              <a:off x="4422438" y="4495031"/>
              <a:ext cx="2388357"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不合格患者結果數 </a:t>
              </a: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1</a:t>
              </a:r>
              <a:endParaRPr lang="zh-CN" altLang="en-US" sz="1300" dirty="0">
                <a:latin typeface="Times New Roman" pitchFamily="18" charset="0"/>
                <a:cs typeface="Times New Roman" pitchFamily="18" charset="0"/>
              </a:endParaRPr>
            </a:p>
          </p:txBody>
        </p:sp>
        <p:sp>
          <p:nvSpPr>
            <p:cNvPr id="43" name="TextBox 42"/>
            <p:cNvSpPr txBox="1"/>
            <p:nvPr/>
          </p:nvSpPr>
          <p:spPr>
            <a:xfrm>
              <a:off x="4963526" y="5273022"/>
              <a:ext cx="1310832" cy="353558"/>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分析批長度</a:t>
              </a:r>
            </a:p>
          </p:txBody>
        </p:sp>
        <p:cxnSp>
          <p:nvCxnSpPr>
            <p:cNvPr id="38" name="直接箭头连接符 37"/>
            <p:cNvCxnSpPr>
              <a:endCxn id="24" idx="0"/>
            </p:cNvCxnSpPr>
            <p:nvPr/>
          </p:nvCxnSpPr>
          <p:spPr bwMode="auto">
            <a:xfrm>
              <a:off x="3744439" y="1877978"/>
              <a:ext cx="1" cy="46390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0"/>
            </p:cNvCxnSpPr>
            <p:nvPr/>
          </p:nvCxnSpPr>
          <p:spPr bwMode="auto">
            <a:xfrm>
              <a:off x="7469227" y="1877978"/>
              <a:ext cx="1" cy="81258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4" idx="2"/>
            </p:cNvCxnSpPr>
            <p:nvPr/>
          </p:nvCxnSpPr>
          <p:spPr bwMode="auto">
            <a:xfrm>
              <a:off x="3744440" y="2734295"/>
              <a:ext cx="594" cy="572397"/>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5" idx="2"/>
              <a:endCxn id="41" idx="0"/>
            </p:cNvCxnSpPr>
            <p:nvPr/>
          </p:nvCxnSpPr>
          <p:spPr bwMode="auto">
            <a:xfrm>
              <a:off x="3733702" y="3695969"/>
              <a:ext cx="1882915" cy="79906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1" idx="2"/>
              <a:endCxn id="43" idx="0"/>
            </p:cNvCxnSpPr>
            <p:nvPr/>
          </p:nvCxnSpPr>
          <p:spPr bwMode="auto">
            <a:xfrm>
              <a:off x="5616617" y="4887446"/>
              <a:ext cx="2325" cy="385576"/>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6" idx="2"/>
              <a:endCxn id="41" idx="0"/>
            </p:cNvCxnSpPr>
            <p:nvPr/>
          </p:nvCxnSpPr>
          <p:spPr bwMode="auto">
            <a:xfrm flipH="1">
              <a:off x="5616617" y="3383055"/>
              <a:ext cx="1852611" cy="1111976"/>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4" name="TextBox 21"/>
            <p:cNvSpPr txBox="1"/>
            <p:nvPr/>
          </p:nvSpPr>
          <p:spPr>
            <a:xfrm>
              <a:off x="2333965" y="2341880"/>
              <a:ext cx="2820949"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誤差檢出的平均分析批數 </a:t>
              </a:r>
              <a:r>
                <a:rPr lang="en-US" altLang="zh-CN" sz="1300" dirty="0">
                  <a:latin typeface="Times New Roman" pitchFamily="18" charset="0"/>
                  <a:cs typeface="Times New Roman" pitchFamily="18" charset="0"/>
                </a:rPr>
                <a:t>( </a:t>
              </a:r>
              <a:r>
                <a:rPr lang="en-US" altLang="zh-CN" sz="1300" i="1" dirty="0" err="1">
                  <a:latin typeface="Times New Roman" pitchFamily="18" charset="0"/>
                  <a:cs typeface="Times New Roman" pitchFamily="18" charset="0"/>
                </a:rPr>
                <a:t>ARL</a:t>
              </a:r>
              <a:r>
                <a:rPr lang="en-US" altLang="zh-CN" sz="1300" i="1" baseline="-25000" dirty="0" err="1">
                  <a:latin typeface="Times New Roman" pitchFamily="18" charset="0"/>
                  <a:cs typeface="Times New Roman" pitchFamily="18" charset="0"/>
                </a:rPr>
                <a:t>ed</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cxnSp>
          <p:nvCxnSpPr>
            <p:cNvPr id="25" name="直接箭头连接符 24"/>
            <p:cNvCxnSpPr>
              <a:stCxn id="26" idx="3"/>
              <a:endCxn id="24" idx="1"/>
            </p:cNvCxnSpPr>
            <p:nvPr/>
          </p:nvCxnSpPr>
          <p:spPr bwMode="auto">
            <a:xfrm>
              <a:off x="1893414" y="2538088"/>
              <a:ext cx="440551" cy="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6" name="TextBox 57"/>
            <p:cNvSpPr txBox="1"/>
            <p:nvPr/>
          </p:nvSpPr>
          <p:spPr>
            <a:xfrm>
              <a:off x="1042777" y="2341880"/>
              <a:ext cx="85063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仿真模擬</a:t>
              </a:r>
            </a:p>
          </p:txBody>
        </p:sp>
      </p:grpSp>
    </p:spTree>
    <p:extLst>
      <p:ext uri="{BB962C8B-B14F-4D97-AF65-F5344CB8AC3E}">
        <p14:creationId xmlns:p14="http://schemas.microsoft.com/office/powerpoint/2010/main" val="145871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5109" y="289117"/>
            <a:ext cx="2530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誤</a:t>
            </a:r>
            <a:r>
              <a:rPr lang="zh-TW" altLang="en-US" sz="1000" dirty="0">
                <a:solidFill>
                  <a:srgbClr val="000000"/>
                </a:solidFill>
                <a:latin typeface="Times New Roman" pitchFamily="18" charset="0"/>
                <a:cs typeface="Times New Roman" pitchFamily="18" charset="0"/>
              </a:rPr>
              <a:t>差檢出平均運行長度</a:t>
            </a:r>
            <a:r>
              <a:rPr lang="en-US" altLang="zh-CN" sz="900" dirty="0">
                <a:solidFill>
                  <a:srgbClr val="000000"/>
                </a:solidFill>
                <a:latin typeface="Times New Roman" pitchFamily="18" charset="0"/>
                <a:cs typeface="Times New Roman" pitchFamily="18" charset="0"/>
              </a:rPr>
              <a:t>( </a:t>
            </a:r>
            <a:r>
              <a:rPr lang="en-US" altLang="zh-CN" sz="900" i="1" dirty="0" err="1">
                <a:solidFill>
                  <a:srgbClr val="000000"/>
                </a:solidFill>
                <a:latin typeface="Times New Roman" pitchFamily="18" charset="0"/>
                <a:cs typeface="Times New Roman" pitchFamily="18" charset="0"/>
              </a:rPr>
              <a:t>ARL</a:t>
            </a:r>
            <a:r>
              <a:rPr lang="en-US" altLang="zh-CN" sz="900" i="1" baseline="-25000" dirty="0" err="1">
                <a:solidFill>
                  <a:srgbClr val="000000"/>
                </a:solidFill>
                <a:latin typeface="Times New Roman" pitchFamily="18" charset="0"/>
                <a:cs typeface="Times New Roman" pitchFamily="18" charset="0"/>
              </a:rPr>
              <a:t>ed</a:t>
            </a:r>
            <a:r>
              <a:rPr lang="en-US" altLang="zh-CN"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仿真分析</a:t>
            </a:r>
          </a:p>
        </p:txBody>
      </p:sp>
      <p:sp>
        <p:nvSpPr>
          <p:cNvPr id="10" name="矩形 3"/>
          <p:cNvSpPr>
            <a:spLocks noChangeArrowheads="1"/>
          </p:cNvSpPr>
          <p:nvPr/>
        </p:nvSpPr>
        <p:spPr bwMode="auto">
          <a:xfrm>
            <a:off x="-12945" y="26912"/>
            <a:ext cx="25584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400" dirty="0">
                <a:solidFill>
                  <a:srgbClr val="C00000"/>
                </a:solidFill>
              </a:rPr>
              <a:t>質量控制方案設計</a:t>
            </a:r>
            <a:endParaRPr lang="zh-CN" altLang="en-US" sz="14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4791969" y="5974607"/>
            <a:ext cx="19278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仿真分析流程圖</a:t>
            </a:r>
            <a:endParaRPr lang="en-US" altLang="zh-CN" sz="1200" dirty="0">
              <a:latin typeface="Times New Roman" pitchFamily="18" charset="0"/>
              <a:cs typeface="Times New Roman" pitchFamily="18" charset="0"/>
            </a:endParaRPr>
          </a:p>
        </p:txBody>
      </p:sp>
      <p:grpSp>
        <p:nvGrpSpPr>
          <p:cNvPr id="90" name="组合 89"/>
          <p:cNvGrpSpPr/>
          <p:nvPr/>
        </p:nvGrpSpPr>
        <p:grpSpPr>
          <a:xfrm>
            <a:off x="1079975" y="233335"/>
            <a:ext cx="9686252" cy="5607100"/>
            <a:chOff x="1123517" y="233335"/>
            <a:chExt cx="9686252" cy="5607100"/>
          </a:xfrm>
        </p:grpSpPr>
        <p:sp>
          <p:nvSpPr>
            <p:cNvPr id="9" name="TextBox 8"/>
            <p:cNvSpPr txBox="1"/>
            <p:nvPr/>
          </p:nvSpPr>
          <p:spPr>
            <a:xfrm>
              <a:off x="2589021" y="233335"/>
              <a:ext cx="6714378"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(1) </a:t>
              </a:r>
              <a:r>
                <a:rPr lang="zh-CN" altLang="en-US" sz="1200" dirty="0"/>
                <a:t>設定質控真值 </a:t>
              </a:r>
              <a:r>
                <a:rPr lang="en-US" altLang="zh-CN" sz="1200" i="1" dirty="0">
                  <a:latin typeface="Times New Roman" pitchFamily="18" charset="0"/>
                  <a:cs typeface="Times New Roman" pitchFamily="18" charset="0"/>
                </a:rPr>
                <a:t>µ</a:t>
              </a:r>
              <a:r>
                <a:rPr lang="en-US" altLang="zh-CN" sz="1200" dirty="0"/>
                <a:t> </a:t>
              </a:r>
              <a:r>
                <a:rPr lang="zh-CN" altLang="en-US" sz="1200" dirty="0"/>
                <a:t>、分析方法固有不精密度 </a:t>
              </a:r>
              <a:r>
                <a:rPr lang="el-GR" altLang="zh-CN" sz="1200" i="1" dirty="0">
                  <a:latin typeface="Times New Roman" pitchFamily="18" charset="0"/>
                  <a:cs typeface="Times New Roman" pitchFamily="18" charset="0"/>
                </a:rPr>
                <a:t>σ</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、每批檢測質控觀測值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、系統誤差 </a:t>
              </a:r>
              <a:r>
                <a:rPr lang="en-US" altLang="zh-CN" sz="1200" i="1" dirty="0">
                  <a:latin typeface="Times New Roman" pitchFamily="18" charset="0"/>
                  <a:cs typeface="Times New Roman" pitchFamily="18" charset="0"/>
                </a:rPr>
                <a:t>SE</a:t>
              </a:r>
              <a:r>
                <a:rPr lang="zh-CN" altLang="en-US" sz="1200" dirty="0">
                  <a:latin typeface="Times New Roman" pitchFamily="18" charset="0"/>
                  <a:cs typeface="Times New Roman" pitchFamily="18" charset="0"/>
                </a:rPr>
                <a:t>（以</a:t>
              </a:r>
              <a:r>
                <a:rPr lang="zh-CN" altLang="en-US" sz="1200" dirty="0"/>
                <a:t> </a:t>
              </a:r>
              <a:r>
                <a:rPr lang="el-GR" altLang="zh-CN" sz="1200" i="1" dirty="0">
                  <a:latin typeface="Times New Roman" pitchFamily="18" charset="0"/>
                  <a:cs typeface="Times New Roman" pitchFamily="18" charset="0"/>
                </a:rPr>
                <a:t>σ</a:t>
              </a:r>
              <a:r>
                <a:rPr lang="el-GR"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的倍數表示，</a:t>
              </a:r>
              <a:r>
                <a:rPr lang="en-US" altLang="zh-CN" sz="1200" dirty="0">
                  <a:latin typeface="Times New Roman" pitchFamily="18" charset="0"/>
                  <a:cs typeface="Times New Roman" pitchFamily="18" charset="0"/>
                </a:rPr>
                <a:t>0 ~ 4 </a:t>
              </a:r>
              <a:r>
                <a:rPr lang="zh-CN" altLang="en-US" sz="1200" dirty="0">
                  <a:latin typeface="Times New Roman" pitchFamily="18" charset="0"/>
                  <a:cs typeface="Times New Roman" pitchFamily="18" charset="0"/>
                </a:rPr>
                <a:t>倍，以 </a:t>
              </a:r>
              <a:r>
                <a:rPr lang="en-US" altLang="zh-CN" sz="1200" dirty="0">
                  <a:latin typeface="Times New Roman" pitchFamily="18" charset="0"/>
                  <a:cs typeface="Times New Roman" pitchFamily="18" charset="0"/>
                </a:rPr>
                <a:t>0.5 </a:t>
              </a:r>
              <a:r>
                <a:rPr lang="zh-CN" altLang="en-US" sz="1200" dirty="0">
                  <a:latin typeface="Times New Roman" pitchFamily="18" charset="0"/>
                  <a:cs typeface="Times New Roman" pitchFamily="18" charset="0"/>
                </a:rPr>
                <a:t>為單位）、隨機</a:t>
              </a:r>
              <a:r>
                <a:rPr lang="zh-TW" altLang="en-US" sz="1200" dirty="0">
                  <a:latin typeface="Times New Roman" pitchFamily="18" charset="0"/>
                  <a:cs typeface="Times New Roman" pitchFamily="18" charset="0"/>
                </a:rPr>
                <a:t>誤差 </a:t>
              </a:r>
              <a:r>
                <a:rPr lang="en-US" altLang="zh-TW" sz="1200" i="1" dirty="0">
                  <a:latin typeface="Times New Roman" pitchFamily="18" charset="0"/>
                  <a:cs typeface="Times New Roman" pitchFamily="18" charset="0"/>
                </a:rPr>
                <a:t>RE</a:t>
              </a:r>
              <a:r>
                <a:rPr lang="zh-TW" altLang="en-US" sz="1200" dirty="0">
                  <a:latin typeface="Times New Roman" pitchFamily="18" charset="0"/>
                  <a:cs typeface="Times New Roman" pitchFamily="18" charset="0"/>
                </a:rPr>
                <a:t>（以 </a:t>
              </a:r>
              <a:r>
                <a:rPr lang="en-US" altLang="zh-TW" sz="1200" i="1" dirty="0">
                  <a:latin typeface="Times New Roman" pitchFamily="18" charset="0"/>
                  <a:cs typeface="Times New Roman" pitchFamily="18" charset="0"/>
                </a:rPr>
                <a:t>σ</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的倍數表示，</a:t>
              </a:r>
              <a:r>
                <a:rPr lang="en-US" altLang="zh-TW" sz="1200" dirty="0">
                  <a:latin typeface="Times New Roman" pitchFamily="18" charset="0"/>
                  <a:cs typeface="Times New Roman" pitchFamily="18" charset="0"/>
                </a:rPr>
                <a:t>1 ~ 4 </a:t>
              </a:r>
              <a:r>
                <a:rPr lang="zh-TW" altLang="en-US" sz="1200" dirty="0">
                  <a:latin typeface="Times New Roman" pitchFamily="18" charset="0"/>
                  <a:cs typeface="Times New Roman" pitchFamily="18" charset="0"/>
                </a:rPr>
                <a:t>倍，以 </a:t>
              </a:r>
              <a:r>
                <a:rPr lang="en-US" altLang="zh-TW" sz="1200" dirty="0">
                  <a:latin typeface="Times New Roman" pitchFamily="18" charset="0"/>
                  <a:cs typeface="Times New Roman" pitchFamily="18" charset="0"/>
                </a:rPr>
                <a:t>0.5 </a:t>
              </a:r>
              <a:r>
                <a:rPr lang="zh-TW" altLang="en-US" sz="1200" dirty="0">
                  <a:latin typeface="Times New Roman" pitchFamily="18" charset="0"/>
                  <a:cs typeface="Times New Roman" pitchFamily="18" charset="0"/>
                </a:rPr>
                <a:t>為單位）</a:t>
              </a:r>
              <a:r>
                <a:rPr lang="zh-CN" altLang="en-US" sz="1200" dirty="0">
                  <a:latin typeface="Times New Roman" pitchFamily="18" charset="0"/>
                  <a:cs typeface="Times New Roman" pitchFamily="18" charset="0"/>
                </a:rPr>
                <a:t>；</a:t>
              </a:r>
              <a:endParaRPr lang="zh-CN" altLang="en-US" sz="1200" dirty="0"/>
            </a:p>
          </p:txBody>
        </p:sp>
        <p:cxnSp>
          <p:nvCxnSpPr>
            <p:cNvPr id="8" name="直接箭头连接符 7"/>
            <p:cNvCxnSpPr>
              <a:stCxn id="9" idx="2"/>
              <a:endCxn id="11" idx="0"/>
            </p:cNvCxnSpPr>
            <p:nvPr/>
          </p:nvCxnSpPr>
          <p:spPr bwMode="auto">
            <a:xfrm>
              <a:off x="5946210" y="879666"/>
              <a:ext cx="1" cy="255832"/>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4578" y="1135498"/>
              <a:ext cx="8543265"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latin typeface="Times New Roman" pitchFamily="18" charset="0"/>
                  <a:cs typeface="Times New Roman" pitchFamily="18" charset="0"/>
                </a:rPr>
                <a:t>(2) </a:t>
              </a:r>
              <a:r>
                <a:rPr lang="zh-CN" altLang="en-US" sz="1200" dirty="0">
                  <a:latin typeface="Times New Roman" pitchFamily="18" charset="0"/>
                  <a:cs typeface="Times New Roman" pitchFamily="18" charset="0"/>
                </a:rPr>
                <a:t>模擬不含誤差的質控測定值（從 </a:t>
              </a:r>
              <a:r>
                <a:rPr lang="en-US" altLang="zh-CN" sz="1200" i="1" dirty="0">
                  <a:latin typeface="Times New Roman" pitchFamily="18" charset="0"/>
                  <a:cs typeface="Times New Roman" pitchFamily="18" charset="0"/>
                </a:rPr>
                <a:t>C</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µ</a:t>
              </a:r>
              <a:r>
                <a:rPr lang="en-US" altLang="zh-CN" sz="1200" dirty="0">
                  <a:latin typeface="Times New Roman" pitchFamily="18" charset="0"/>
                  <a:cs typeface="Times New Roman" pitchFamily="18" charset="0"/>
                </a:rPr>
                <a:t> + </a:t>
              </a:r>
              <a:r>
                <a:rPr lang="el-GR" altLang="zh-CN" sz="1200" i="1" dirty="0">
                  <a:latin typeface="Times New Roman" pitchFamily="18" charset="0"/>
                  <a:cs typeface="Times New Roman" pitchFamily="18" charset="0"/>
                </a:rPr>
                <a:t>ε</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l-GR" altLang="zh-CN" sz="1200" i="1" dirty="0">
                  <a:latin typeface="Times New Roman" pitchFamily="18" charset="0"/>
                  <a:cs typeface="Times New Roman" pitchFamily="18" charset="0"/>
                </a:rPr>
                <a:t>ε</a:t>
              </a:r>
              <a:r>
                <a:rPr lang="el-GR"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服從均值為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，標準差為 </a:t>
              </a:r>
              <a:r>
                <a:rPr lang="el-GR" altLang="zh-CN" sz="1200" i="1" dirty="0">
                  <a:latin typeface="Times New Roman" pitchFamily="18" charset="0"/>
                  <a:cs typeface="Times New Roman" pitchFamily="18" charset="0"/>
                </a:rPr>
                <a:t>σ</a:t>
              </a:r>
              <a:r>
                <a:rPr lang="zh-CN" altLang="en-US" sz="1200" dirty="0">
                  <a:latin typeface="Times New Roman" pitchFamily="18" charset="0"/>
                  <a:cs typeface="Times New Roman" pitchFamily="18" charset="0"/>
                </a:rPr>
                <a:t> 的正態分佈中隨機選取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個數據），隨機抽取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個質控測定值作為一個分析批，如此重複數個分析批，直至滿足可以使用質控判斷規則即可，然後使用質控規則進行判斷；</a:t>
              </a:r>
            </a:p>
          </p:txBody>
        </p:sp>
        <p:cxnSp>
          <p:nvCxnSpPr>
            <p:cNvPr id="19" name="直接箭头连接符 18"/>
            <p:cNvCxnSpPr>
              <a:stCxn id="51" idx="2"/>
              <a:endCxn id="20" idx="0"/>
            </p:cNvCxnSpPr>
            <p:nvPr/>
          </p:nvCxnSpPr>
          <p:spPr bwMode="auto">
            <a:xfrm>
              <a:off x="3285306" y="3471229"/>
              <a:ext cx="1820" cy="250835"/>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74579" y="3722064"/>
              <a:ext cx="3225094"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(3) </a:t>
              </a:r>
              <a:r>
                <a:rPr lang="zh-CN" altLang="en-US" sz="1200" dirty="0"/>
                <a:t>模擬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t> </a:t>
              </a:r>
              <a:r>
                <a:rPr lang="zh-CN" altLang="en-US" sz="1200" dirty="0"/>
                <a:t>個含有系統誤差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a:t>
              </a:r>
              <a:r>
                <a:rPr lang="zh-CN" altLang="en-US" sz="1200" dirty="0"/>
                <a:t>的質控測定值 </a:t>
              </a:r>
              <a:r>
                <a:rPr lang="en-US" altLang="zh-CN" sz="1200" i="1" dirty="0">
                  <a:latin typeface="Times New Roman" pitchFamily="18" charset="0"/>
                  <a:cs typeface="Times New Roman" pitchFamily="18" charset="0"/>
                </a:rPr>
                <a:t>C</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µ</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l-GR" altLang="zh-CN" sz="1200" i="1" dirty="0">
                  <a:latin typeface="Times New Roman" pitchFamily="18" charset="0"/>
                  <a:cs typeface="Times New Roman" pitchFamily="18" charset="0"/>
                </a:rPr>
                <a:t>ε</a:t>
              </a:r>
              <a:r>
                <a:rPr lang="zh-CN" altLang="en-US" sz="1200" dirty="0"/>
                <a:t> ，并使用質控規則進行判斷</a:t>
              </a:r>
            </a:p>
          </p:txBody>
        </p:sp>
        <p:sp>
          <p:nvSpPr>
            <p:cNvPr id="24" name="TextBox 23"/>
            <p:cNvSpPr txBox="1"/>
            <p:nvPr/>
          </p:nvSpPr>
          <p:spPr>
            <a:xfrm>
              <a:off x="2465223" y="5461475"/>
              <a:ext cx="1648331" cy="369332"/>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(4) </a:t>
              </a:r>
              <a:r>
                <a:rPr lang="zh-CN" altLang="en-US" sz="1200" dirty="0"/>
                <a:t>失控，記錄批次 </a:t>
              </a:r>
              <a:r>
                <a:rPr lang="en-US" altLang="zh-CN" sz="1200" i="1" dirty="0" err="1">
                  <a:latin typeface="Times New Roman" pitchFamily="18" charset="0"/>
                  <a:cs typeface="Times New Roman" pitchFamily="18" charset="0"/>
                </a:rPr>
                <a:t>R</a:t>
              </a:r>
              <a:r>
                <a:rPr lang="en-US" altLang="zh-CN" sz="1200" i="1" baseline="-25000" dirty="0" err="1">
                  <a:latin typeface="Times New Roman" pitchFamily="18" charset="0"/>
                  <a:cs typeface="Times New Roman" pitchFamily="18" charset="0"/>
                </a:rPr>
                <a:t>i</a:t>
              </a:r>
              <a:endParaRPr lang="zh-CN" altLang="en-US" sz="1200" i="1" baseline="-25000" dirty="0">
                <a:latin typeface="Times New Roman" pitchFamily="18" charset="0"/>
                <a:cs typeface="Times New Roman" pitchFamily="18" charset="0"/>
              </a:endParaRPr>
            </a:p>
          </p:txBody>
        </p:sp>
        <p:cxnSp>
          <p:nvCxnSpPr>
            <p:cNvPr id="73" name="直接箭头连接符 72"/>
            <p:cNvCxnSpPr>
              <a:stCxn id="241" idx="2"/>
            </p:cNvCxnSpPr>
            <p:nvPr/>
          </p:nvCxnSpPr>
          <p:spPr bwMode="auto">
            <a:xfrm>
              <a:off x="5949407" y="2513957"/>
              <a:ext cx="3477" cy="329910"/>
            </a:xfrm>
            <a:prstGeom prst="straightConnector1">
              <a:avLst/>
            </a:prstGeom>
            <a:ln w="8890">
              <a:solidFill>
                <a:srgbClr val="FF00FF">
                  <a:alpha val="30000"/>
                </a:srgbClr>
              </a:solidFill>
              <a:prstDash val="solid"/>
              <a:tailEnd type="none" w="sm"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8" idx="2"/>
              <a:endCxn id="78" idx="0"/>
            </p:cNvCxnSpPr>
            <p:nvPr/>
          </p:nvCxnSpPr>
          <p:spPr bwMode="auto">
            <a:xfrm>
              <a:off x="7931388" y="3471229"/>
              <a:ext cx="3789" cy="258181"/>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652510" y="3729410"/>
              <a:ext cx="4565333"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latin typeface="Times New Roman" pitchFamily="18" charset="0"/>
                  <a:cs typeface="Times New Roman" pitchFamily="18" charset="0"/>
                </a:rPr>
                <a:t>(3) </a:t>
              </a:r>
              <a:r>
                <a:rPr lang="zh-TW" altLang="en-US" sz="1200" dirty="0">
                  <a:latin typeface="Times New Roman" pitchFamily="18" charset="0"/>
                  <a:cs typeface="Times New Roman" pitchFamily="18" charset="0"/>
                </a:rPr>
                <a:t>模擬 </a:t>
              </a:r>
              <a:r>
                <a:rPr lang="en-US" altLang="zh-TW" sz="1200" i="1" dirty="0">
                  <a:latin typeface="Times New Roman" pitchFamily="18" charset="0"/>
                  <a:cs typeface="Times New Roman" pitchFamily="18" charset="0"/>
                </a:rPr>
                <a:t>N</a:t>
              </a:r>
              <a:r>
                <a:rPr lang="en-US" altLang="zh-TW" sz="1200" i="1" baseline="-25000" dirty="0">
                  <a:latin typeface="Times New Roman" pitchFamily="18" charset="0"/>
                  <a:cs typeface="Times New Roman" pitchFamily="18" charset="0"/>
                </a:rPr>
                <a:t>Q</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個</a:t>
              </a:r>
              <a:r>
                <a:rPr lang="zh-CN" altLang="en-US" sz="1200" dirty="0">
                  <a:latin typeface="Times New Roman" pitchFamily="18" charset="0"/>
                  <a:cs typeface="Times New Roman" pitchFamily="18" charset="0"/>
                </a:rPr>
                <a:t>含有隨機誤差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的質控測定</a:t>
              </a:r>
              <a:r>
                <a:rPr lang="zh-TW" altLang="en-US" sz="1200" dirty="0">
                  <a:latin typeface="Times New Roman" pitchFamily="18" charset="0"/>
                  <a:cs typeface="Times New Roman" pitchFamily="18" charset="0"/>
                </a:rPr>
                <a:t>值 </a:t>
              </a:r>
              <a:r>
                <a:rPr lang="en-US" altLang="zh-TW" sz="1200" i="1" dirty="0">
                  <a:latin typeface="Times New Roman" pitchFamily="18" charset="0"/>
                  <a:cs typeface="Times New Roman" pitchFamily="18" charset="0"/>
                </a:rPr>
                <a:t>C</a:t>
              </a:r>
              <a:r>
                <a:rPr lang="en-US" altLang="zh-TW" sz="1200" dirty="0">
                  <a:latin typeface="Times New Roman" pitchFamily="18" charset="0"/>
                  <a:cs typeface="Times New Roman" pitchFamily="18" charset="0"/>
                </a:rPr>
                <a:t> = </a:t>
              </a:r>
              <a:r>
                <a:rPr lang="en-US" altLang="zh-TW" sz="1200" i="1" dirty="0">
                  <a:latin typeface="Times New Roman" pitchFamily="18" charset="0"/>
                  <a:cs typeface="Times New Roman" pitchFamily="18" charset="0"/>
                </a:rPr>
                <a:t>µ</a:t>
              </a:r>
              <a:r>
                <a:rPr lang="en-US" altLang="zh-TW" sz="1200" dirty="0">
                  <a:latin typeface="Times New Roman" pitchFamily="18" charset="0"/>
                  <a:cs typeface="Times New Roman" pitchFamily="18" charset="0"/>
                </a:rPr>
                <a:t> + </a:t>
              </a:r>
              <a:r>
                <a:rPr lang="en-US" altLang="zh-TW" sz="1200" i="1" dirty="0">
                  <a:latin typeface="Times New Roman" pitchFamily="18" charset="0"/>
                  <a:cs typeface="Times New Roman" pitchFamily="18" charset="0"/>
                </a:rPr>
                <a:t>e</a:t>
              </a:r>
              <a:r>
                <a:rPr lang="en-US" altLang="zh-TW"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e</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服從均值為 </a:t>
              </a:r>
              <a:r>
                <a:rPr lang="en-US" altLang="zh-TW" sz="1200" dirty="0">
                  <a:latin typeface="Times New Roman" pitchFamily="18" charset="0"/>
                  <a:cs typeface="Times New Roman" pitchFamily="18" charset="0"/>
                </a:rPr>
                <a:t>0 </a:t>
              </a:r>
              <a:r>
                <a:rPr lang="zh-TW" altLang="en-US" sz="1200" dirty="0">
                  <a:latin typeface="Times New Roman" pitchFamily="18" charset="0"/>
                  <a:cs typeface="Times New Roman" pitchFamily="18" charset="0"/>
                </a:rPr>
                <a:t>，標準差為 </a:t>
              </a:r>
              <a:r>
                <a:rPr lang="en-US" altLang="zh-TW" sz="1200" i="1" dirty="0">
                  <a:latin typeface="Times New Roman" pitchFamily="18" charset="0"/>
                  <a:cs typeface="Times New Roman" pitchFamily="18" charset="0"/>
                </a:rPr>
                <a:t>RE</a:t>
              </a:r>
              <a:r>
                <a:rPr lang="en-US" altLang="zh-TW"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的正態分佈）</a:t>
              </a:r>
              <a:r>
                <a:rPr lang="zh-TW" altLang="en-US" sz="1200" dirty="0">
                  <a:latin typeface="Times New Roman" pitchFamily="18" charset="0"/>
                  <a:cs typeface="Times New Roman" pitchFamily="18" charset="0"/>
                </a:rPr>
                <a:t>，并使用質控規則進行判斷</a:t>
              </a:r>
              <a:endParaRPr lang="zh-CN" altLang="en-US" sz="1200" dirty="0">
                <a:latin typeface="Times New Roman" pitchFamily="18" charset="0"/>
                <a:cs typeface="Times New Roman" pitchFamily="18" charset="0"/>
              </a:endParaRPr>
            </a:p>
          </p:txBody>
        </p:sp>
        <p:cxnSp>
          <p:nvCxnSpPr>
            <p:cNvPr id="83" name="直接箭头连接符 82"/>
            <p:cNvCxnSpPr/>
            <p:nvPr/>
          </p:nvCxnSpPr>
          <p:spPr bwMode="auto">
            <a:xfrm>
              <a:off x="1141274" y="1458663"/>
              <a:ext cx="2290" cy="418747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24" idx="1"/>
            </p:cNvCxnSpPr>
            <p:nvPr/>
          </p:nvCxnSpPr>
          <p:spPr bwMode="auto">
            <a:xfrm flipH="1">
              <a:off x="1141274" y="5646141"/>
              <a:ext cx="1323949" cy="962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11" idx="1"/>
            </p:cNvCxnSpPr>
            <p:nvPr/>
          </p:nvCxnSpPr>
          <p:spPr bwMode="auto">
            <a:xfrm flipV="1">
              <a:off x="1141274" y="1458664"/>
              <a:ext cx="533304" cy="4"/>
            </a:xfrm>
            <a:prstGeom prst="straightConnector1">
              <a:avLst/>
            </a:prstGeom>
            <a:ln w="8890">
              <a:solidFill>
                <a:srgbClr val="FF00FF">
                  <a:alpha val="30000"/>
                </a:srgbClr>
              </a:solidFill>
              <a:prstDash val="solid"/>
              <a:headEnd type="none" w="med" len="lg"/>
              <a:tailEnd type="triangle" w="sm" len="med"/>
            </a:ln>
          </p:spPr>
          <p:style>
            <a:lnRef idx="1">
              <a:schemeClr val="accent1"/>
            </a:lnRef>
            <a:fillRef idx="0">
              <a:schemeClr val="accent1"/>
            </a:fillRef>
            <a:effectRef idx="0">
              <a:schemeClr val="accent1"/>
            </a:effectRef>
            <a:fontRef idx="minor">
              <a:schemeClr val="tx1"/>
            </a:fontRef>
          </p:style>
        </p:cxnSp>
        <p:sp>
          <p:nvSpPr>
            <p:cNvPr id="86" name="Rectangle 14"/>
            <p:cNvSpPr>
              <a:spLocks noChangeArrowheads="1"/>
            </p:cNvSpPr>
            <p:nvPr/>
          </p:nvSpPr>
          <p:spPr bwMode="auto">
            <a:xfrm>
              <a:off x="1123517" y="2279387"/>
              <a:ext cx="11563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重複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次試驗</a:t>
              </a:r>
            </a:p>
          </p:txBody>
        </p:sp>
        <p:cxnSp>
          <p:nvCxnSpPr>
            <p:cNvPr id="228" name="直接箭头连接符 227"/>
            <p:cNvCxnSpPr/>
            <p:nvPr/>
          </p:nvCxnSpPr>
          <p:spPr bwMode="auto">
            <a:xfrm>
              <a:off x="7648966" y="1781829"/>
              <a:ext cx="2234" cy="490225"/>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a:stCxn id="11" idx="2"/>
              <a:endCxn id="241" idx="0"/>
            </p:cNvCxnSpPr>
            <p:nvPr/>
          </p:nvCxnSpPr>
          <p:spPr bwMode="auto">
            <a:xfrm>
              <a:off x="5946211" y="1781829"/>
              <a:ext cx="3196" cy="248321"/>
            </a:xfrm>
            <a:prstGeom prst="straightConnector1">
              <a:avLst/>
            </a:prstGeom>
            <a:ln w="8890">
              <a:solidFill>
                <a:srgbClr val="FF00FF">
                  <a:alpha val="30000"/>
                </a:srgbClr>
              </a:solidFill>
              <a:prstDash val="solid"/>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endCxn id="241" idx="3"/>
            </p:cNvCxnSpPr>
            <p:nvPr/>
          </p:nvCxnSpPr>
          <p:spPr bwMode="auto">
            <a:xfrm flipH="1">
              <a:off x="6874817" y="2272054"/>
              <a:ext cx="774444" cy="0"/>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61820" y="3062606"/>
              <a:ext cx="1739135" cy="408623"/>
            </a:xfrm>
            <a:prstGeom prst="flowChartAlternateProcess">
              <a:avLst/>
            </a:prstGeom>
            <a:noFill/>
            <a:ln>
              <a:solidFill>
                <a:schemeClr val="accent1">
                  <a:lumMod val="75000"/>
                </a:schemeClr>
              </a:solidFill>
            </a:ln>
          </p:spPr>
          <p:txBody>
            <a:bodyPr wrap="square" rtlCol="0">
              <a:spAutoFit/>
            </a:bodyPr>
            <a:lstStyle/>
            <a:p>
              <a:pPr algn="ctr">
                <a:lnSpc>
                  <a:spcPct val="150000"/>
                </a:lnSpc>
              </a:pPr>
              <a:r>
                <a:rPr lang="zh-TW" altLang="en-US" sz="1200" dirty="0">
                  <a:latin typeface="Times New Roman" pitchFamily="18" charset="0"/>
                  <a:cs typeface="Times New Roman" pitchFamily="18" charset="0"/>
                </a:rPr>
                <a:t>隨機誤差下 </a:t>
              </a:r>
              <a:r>
                <a:rPr lang="en-US" altLang="zh-TW" sz="1200" i="1" dirty="0" err="1">
                  <a:latin typeface="Times New Roman" pitchFamily="18" charset="0"/>
                  <a:cs typeface="Times New Roman" pitchFamily="18" charset="0"/>
                </a:rPr>
                <a:t>ARL</a:t>
              </a:r>
              <a:r>
                <a:rPr lang="en-US" altLang="zh-TW" sz="1200" i="1" baseline="-25000" dirty="0" err="1">
                  <a:latin typeface="Times New Roman" pitchFamily="18" charset="0"/>
                  <a:cs typeface="Times New Roman" pitchFamily="18" charset="0"/>
                </a:rPr>
                <a:t>ed</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模擬</a:t>
              </a:r>
              <a:endParaRPr lang="zh-CN" altLang="en-US" sz="1200" dirty="0">
                <a:latin typeface="Times New Roman" pitchFamily="18" charset="0"/>
                <a:cs typeface="Times New Roman" pitchFamily="18" charset="0"/>
              </a:endParaRPr>
            </a:p>
          </p:txBody>
        </p:sp>
        <p:sp>
          <p:nvSpPr>
            <p:cNvPr id="51" name="TextBox 50"/>
            <p:cNvSpPr txBox="1"/>
            <p:nvPr/>
          </p:nvSpPr>
          <p:spPr>
            <a:xfrm>
              <a:off x="2415738" y="3062606"/>
              <a:ext cx="1739135" cy="408623"/>
            </a:xfrm>
            <a:prstGeom prst="flowChartAlternateProcess">
              <a:avLst/>
            </a:prstGeom>
            <a:noFill/>
            <a:ln>
              <a:solidFill>
                <a:schemeClr val="accent1">
                  <a:lumMod val="75000"/>
                </a:schemeClr>
              </a:solidFill>
            </a:ln>
          </p:spPr>
          <p:txBody>
            <a:bodyPr wrap="square" rtlCol="0">
              <a:spAutoFit/>
            </a:bodyPr>
            <a:lstStyle/>
            <a:p>
              <a:pPr lvl="0" algn="ctr">
                <a:lnSpc>
                  <a:spcPct val="150000"/>
                </a:lnSpc>
              </a:pPr>
              <a:r>
                <a:rPr lang="zh-TW" altLang="en-US" sz="1200" dirty="0">
                  <a:solidFill>
                    <a:srgbClr val="000000"/>
                  </a:solidFill>
                  <a:latin typeface="Times New Roman" pitchFamily="18" charset="0"/>
                  <a:cs typeface="Times New Roman" pitchFamily="18" charset="0"/>
                </a:rPr>
                <a:t>系統誤差下 </a:t>
              </a:r>
              <a:r>
                <a:rPr lang="en-US" altLang="zh-TW" sz="1200" i="1" dirty="0" err="1">
                  <a:solidFill>
                    <a:srgbClr val="000000"/>
                  </a:solidFill>
                  <a:latin typeface="Times New Roman" pitchFamily="18" charset="0"/>
                  <a:cs typeface="Times New Roman" pitchFamily="18" charset="0"/>
                </a:rPr>
                <a:t>ARL</a:t>
              </a:r>
              <a:r>
                <a:rPr lang="en-US" altLang="zh-TW" sz="1200" i="1" baseline="-25000" dirty="0" err="1">
                  <a:solidFill>
                    <a:srgbClr val="000000"/>
                  </a:solidFill>
                  <a:latin typeface="Times New Roman" pitchFamily="18" charset="0"/>
                  <a:cs typeface="Times New Roman" pitchFamily="18" charset="0"/>
                </a:rPr>
                <a:t>ed</a:t>
              </a:r>
              <a:r>
                <a:rPr lang="en-US" altLang="zh-TW" sz="1200" dirty="0">
                  <a:solidFill>
                    <a:srgbClr val="000000"/>
                  </a:solidFill>
                  <a:latin typeface="Times New Roman" pitchFamily="18" charset="0"/>
                  <a:cs typeface="Times New Roman" pitchFamily="18" charset="0"/>
                </a:rPr>
                <a:t> </a:t>
              </a:r>
              <a:r>
                <a:rPr lang="zh-TW" altLang="en-US" sz="1200" dirty="0">
                  <a:solidFill>
                    <a:srgbClr val="000000"/>
                  </a:solidFill>
                  <a:latin typeface="Times New Roman" pitchFamily="18" charset="0"/>
                  <a:cs typeface="Times New Roman" pitchFamily="18" charset="0"/>
                </a:rPr>
                <a:t>模擬</a:t>
              </a:r>
              <a:endParaRPr lang="zh-CN" altLang="en-US" sz="1200" dirty="0">
                <a:solidFill>
                  <a:srgbClr val="000000"/>
                </a:solidFill>
                <a:latin typeface="Times New Roman" pitchFamily="18" charset="0"/>
                <a:cs typeface="Times New Roman" pitchFamily="18" charset="0"/>
              </a:endParaRPr>
            </a:p>
          </p:txBody>
        </p:sp>
        <p:sp>
          <p:nvSpPr>
            <p:cNvPr id="241" name="流程图: 决策 240"/>
            <p:cNvSpPr/>
            <p:nvPr/>
          </p:nvSpPr>
          <p:spPr>
            <a:xfrm>
              <a:off x="5023996" y="2030150"/>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87" name="Rectangle 14"/>
            <p:cNvSpPr>
              <a:spLocks noChangeArrowheads="1"/>
            </p:cNvSpPr>
            <p:nvPr/>
          </p:nvSpPr>
          <p:spPr bwMode="auto">
            <a:xfrm>
              <a:off x="7020778" y="1977103"/>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88" name="直接箭头连接符 87"/>
            <p:cNvCxnSpPr/>
            <p:nvPr/>
          </p:nvCxnSpPr>
          <p:spPr bwMode="auto">
            <a:xfrm flipH="1" flipV="1">
              <a:off x="3285306" y="2840608"/>
              <a:ext cx="4649871" cy="5101"/>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sp>
          <p:nvSpPr>
            <p:cNvPr id="115" name="Rectangle 14"/>
            <p:cNvSpPr>
              <a:spLocks noChangeArrowheads="1"/>
            </p:cNvSpPr>
            <p:nvPr/>
          </p:nvSpPr>
          <p:spPr bwMode="auto">
            <a:xfrm>
              <a:off x="5884658" y="2464053"/>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cxnSp>
          <p:nvCxnSpPr>
            <p:cNvPr id="128" name="直接箭头连接符 127"/>
            <p:cNvCxnSpPr>
              <a:endCxn id="51" idx="0"/>
            </p:cNvCxnSpPr>
            <p:nvPr/>
          </p:nvCxnSpPr>
          <p:spPr bwMode="auto">
            <a:xfrm>
              <a:off x="3285306" y="2841537"/>
              <a:ext cx="0" cy="221069"/>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endCxn id="48" idx="0"/>
            </p:cNvCxnSpPr>
            <p:nvPr/>
          </p:nvCxnSpPr>
          <p:spPr bwMode="auto">
            <a:xfrm flipH="1">
              <a:off x="7931388" y="2845709"/>
              <a:ext cx="2" cy="216897"/>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44" idx="2"/>
            </p:cNvCxnSpPr>
            <p:nvPr/>
          </p:nvCxnSpPr>
          <p:spPr bwMode="auto">
            <a:xfrm flipH="1">
              <a:off x="3289390" y="5098275"/>
              <a:ext cx="1" cy="356936"/>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bwMode="auto">
            <a:xfrm>
              <a:off x="4747786" y="4370331"/>
              <a:ext cx="2234" cy="486041"/>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endCxn id="144" idx="3"/>
            </p:cNvCxnSpPr>
            <p:nvPr/>
          </p:nvCxnSpPr>
          <p:spPr bwMode="auto">
            <a:xfrm flipH="1">
              <a:off x="4214801" y="4856371"/>
              <a:ext cx="535219" cy="1"/>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144" name="流程图: 决策 143"/>
            <p:cNvSpPr/>
            <p:nvPr/>
          </p:nvSpPr>
          <p:spPr>
            <a:xfrm>
              <a:off x="2363980" y="4614468"/>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145" name="Rectangle 14"/>
            <p:cNvSpPr>
              <a:spLocks noChangeArrowheads="1"/>
            </p:cNvSpPr>
            <p:nvPr/>
          </p:nvSpPr>
          <p:spPr bwMode="auto">
            <a:xfrm>
              <a:off x="4233757" y="4549546"/>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sp>
          <p:nvSpPr>
            <p:cNvPr id="146" name="Rectangle 14"/>
            <p:cNvSpPr>
              <a:spLocks noChangeArrowheads="1"/>
            </p:cNvSpPr>
            <p:nvPr/>
          </p:nvSpPr>
          <p:spPr bwMode="auto">
            <a:xfrm>
              <a:off x="3224642" y="5067894"/>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151" name="直接箭头连接符 150"/>
            <p:cNvCxnSpPr>
              <a:stCxn id="20" idx="2"/>
              <a:endCxn id="144" idx="0"/>
            </p:cNvCxnSpPr>
            <p:nvPr/>
          </p:nvCxnSpPr>
          <p:spPr bwMode="auto">
            <a:xfrm>
              <a:off x="3287126" y="4368395"/>
              <a:ext cx="2265" cy="246073"/>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7110392" y="5471103"/>
              <a:ext cx="1648331" cy="369332"/>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(4) </a:t>
              </a:r>
              <a:r>
                <a:rPr lang="zh-CN" altLang="en-US" sz="1200" dirty="0"/>
                <a:t>失控，記錄批次 </a:t>
              </a:r>
              <a:r>
                <a:rPr lang="en-US" altLang="zh-CN" sz="1200" i="1" dirty="0" err="1">
                  <a:latin typeface="Times New Roman" pitchFamily="18" charset="0"/>
                  <a:cs typeface="Times New Roman" pitchFamily="18" charset="0"/>
                </a:rPr>
                <a:t>R</a:t>
              </a:r>
              <a:r>
                <a:rPr lang="en-US" altLang="zh-CN" sz="1200" i="1" baseline="-25000" dirty="0" err="1">
                  <a:latin typeface="Times New Roman" pitchFamily="18" charset="0"/>
                  <a:cs typeface="Times New Roman" pitchFamily="18" charset="0"/>
                </a:rPr>
                <a:t>i</a:t>
              </a:r>
              <a:endParaRPr lang="zh-CN" altLang="en-US" sz="1200" i="1" baseline="-25000" dirty="0">
                <a:latin typeface="Times New Roman" pitchFamily="18" charset="0"/>
                <a:cs typeface="Times New Roman" pitchFamily="18" charset="0"/>
              </a:endParaRPr>
            </a:p>
          </p:txBody>
        </p:sp>
        <p:cxnSp>
          <p:nvCxnSpPr>
            <p:cNvPr id="166" name="直接箭头连接符 165"/>
            <p:cNvCxnSpPr>
              <a:stCxn id="169" idx="2"/>
            </p:cNvCxnSpPr>
            <p:nvPr/>
          </p:nvCxnSpPr>
          <p:spPr bwMode="auto">
            <a:xfrm flipH="1">
              <a:off x="7934559" y="5107903"/>
              <a:ext cx="1" cy="356936"/>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bwMode="auto">
            <a:xfrm>
              <a:off x="9593673" y="4375775"/>
              <a:ext cx="2234" cy="490225"/>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endCxn id="169" idx="3"/>
            </p:cNvCxnSpPr>
            <p:nvPr/>
          </p:nvCxnSpPr>
          <p:spPr bwMode="auto">
            <a:xfrm flipH="1">
              <a:off x="8859970" y="4865999"/>
              <a:ext cx="738095" cy="1"/>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169" name="流程图: 决策 168"/>
            <p:cNvSpPr/>
            <p:nvPr/>
          </p:nvSpPr>
          <p:spPr>
            <a:xfrm>
              <a:off x="7009149" y="4624096"/>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170" name="Rectangle 14"/>
            <p:cNvSpPr>
              <a:spLocks noChangeArrowheads="1"/>
            </p:cNvSpPr>
            <p:nvPr/>
          </p:nvSpPr>
          <p:spPr bwMode="auto">
            <a:xfrm>
              <a:off x="8981360" y="4559174"/>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sp>
          <p:nvSpPr>
            <p:cNvPr id="171" name="Rectangle 14"/>
            <p:cNvSpPr>
              <a:spLocks noChangeArrowheads="1"/>
            </p:cNvSpPr>
            <p:nvPr/>
          </p:nvSpPr>
          <p:spPr bwMode="auto">
            <a:xfrm>
              <a:off x="7869811" y="5077522"/>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172" name="直接箭头连接符 171"/>
            <p:cNvCxnSpPr>
              <a:stCxn id="78" idx="2"/>
              <a:endCxn id="169" idx="0"/>
            </p:cNvCxnSpPr>
            <p:nvPr/>
          </p:nvCxnSpPr>
          <p:spPr bwMode="auto">
            <a:xfrm flipH="1">
              <a:off x="7934560" y="4375741"/>
              <a:ext cx="617" cy="248355"/>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bwMode="auto">
            <a:xfrm>
              <a:off x="10735380" y="1458663"/>
              <a:ext cx="2290" cy="418747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65" idx="3"/>
            </p:cNvCxnSpPr>
            <p:nvPr/>
          </p:nvCxnSpPr>
          <p:spPr bwMode="auto">
            <a:xfrm flipV="1">
              <a:off x="8758723" y="5646141"/>
              <a:ext cx="1974302" cy="962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11" idx="3"/>
            </p:cNvCxnSpPr>
            <p:nvPr/>
          </p:nvCxnSpPr>
          <p:spPr bwMode="auto">
            <a:xfrm flipH="1" flipV="1">
              <a:off x="10217843" y="1458664"/>
              <a:ext cx="514962" cy="4"/>
            </a:xfrm>
            <a:prstGeom prst="straightConnector1">
              <a:avLst/>
            </a:prstGeom>
            <a:ln w="8890">
              <a:solidFill>
                <a:srgbClr val="FF00FF">
                  <a:alpha val="30000"/>
                </a:srgbClr>
              </a:solidFill>
              <a:prstDash val="solid"/>
              <a:headEnd type="none" w="med" len="lg"/>
              <a:tailEnd type="triangle" w="sm" len="med"/>
            </a:ln>
          </p:spPr>
          <p:style>
            <a:lnRef idx="1">
              <a:schemeClr val="accent1"/>
            </a:lnRef>
            <a:fillRef idx="0">
              <a:schemeClr val="accent1"/>
            </a:fillRef>
            <a:effectRef idx="0">
              <a:schemeClr val="accent1"/>
            </a:effectRef>
            <a:fontRef idx="minor">
              <a:schemeClr val="tx1"/>
            </a:fontRef>
          </p:style>
        </p:cxnSp>
        <p:sp>
          <p:nvSpPr>
            <p:cNvPr id="182" name="Rectangle 14"/>
            <p:cNvSpPr>
              <a:spLocks noChangeArrowheads="1"/>
            </p:cNvSpPr>
            <p:nvPr/>
          </p:nvSpPr>
          <p:spPr bwMode="auto">
            <a:xfrm>
              <a:off x="9653458" y="2279387"/>
              <a:ext cx="11563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重複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次試驗</a:t>
              </a:r>
            </a:p>
          </p:txBody>
        </p:sp>
      </p:grpSp>
    </p:spTree>
    <p:extLst>
      <p:ext uri="{BB962C8B-B14F-4D97-AF65-F5344CB8AC3E}">
        <p14:creationId xmlns:p14="http://schemas.microsoft.com/office/powerpoint/2010/main" val="3154436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974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a:t>
            </a:r>
            <a:r>
              <a:rPr lang="zh-TW" altLang="en-US" sz="1000" dirty="0">
                <a:solidFill>
                  <a:srgbClr val="000000"/>
                </a:solidFill>
                <a:latin typeface="Times New Roman" pitchFamily="18" charset="0"/>
                <a:cs typeface="Times New Roman" pitchFamily="18" charset="0"/>
              </a:rPr>
              <a:t>差檢出的平均運行長</a:t>
            </a:r>
            <a:r>
              <a:rPr lang="zh-CN" altLang="en-US" sz="1000" dirty="0">
                <a:solidFill>
                  <a:srgbClr val="000000"/>
                </a:solidFill>
                <a:latin typeface="Times New Roman" pitchFamily="18" charset="0"/>
                <a:cs typeface="Times New Roman" pitchFamily="18" charset="0"/>
              </a:rPr>
              <a:t>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的隨機採樣</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Monte Carlo method</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仿真分析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1" name="Rectangle 14"/>
          <p:cNvSpPr>
            <a:spLocks noChangeArrowheads="1"/>
          </p:cNvSpPr>
          <p:nvPr/>
        </p:nvSpPr>
        <p:spPr bwMode="auto">
          <a:xfrm>
            <a:off x="2283643" y="756669"/>
            <a:ext cx="6209907" cy="31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dirty="0">
                <a:latin typeface="Times New Roman" pitchFamily="18" charset="0"/>
                <a:cs typeface="Times New Roman" pitchFamily="18" charset="0"/>
              </a:rPr>
              <a:t>13</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NQ</a:t>
            </a:r>
            <a:r>
              <a:rPr lang="en-US" altLang="zh-CN" sz="1100" dirty="0">
                <a:latin typeface="Times New Roman" pitchFamily="18" charset="0"/>
                <a:cs typeface="Times New Roman" pitchFamily="18" charset="0"/>
              </a:rPr>
              <a:t> = 2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2.5</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150 , </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6.75 ;</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2000 , </a:t>
            </a:r>
            <a:r>
              <a:rPr lang="en-US" altLang="zh-CN" sz="1100" i="1"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10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ARLed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的計算過程</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1299405729"/>
                  </p:ext>
                </p:extLst>
              </p:nvPr>
            </p:nvGraphicFramePr>
            <p:xfrm>
              <a:off x="1264127" y="1226136"/>
              <a:ext cx="8190957" cy="4637336"/>
            </p:xfrm>
            <a:graphic>
              <a:graphicData uri="http://schemas.openxmlformats.org/drawingml/2006/table">
                <a:tbl>
                  <a:tblPr/>
                  <a:tblGrid>
                    <a:gridCol w="1239576">
                      <a:extLst>
                        <a:ext uri="{9D8B030D-6E8A-4147-A177-3AD203B41FA5}">
                          <a16:colId xmlns:a16="http://schemas.microsoft.com/office/drawing/2014/main" val="20000"/>
                        </a:ext>
                      </a:extLst>
                    </a:gridCol>
                    <a:gridCol w="1239576">
                      <a:extLst>
                        <a:ext uri="{9D8B030D-6E8A-4147-A177-3AD203B41FA5}">
                          <a16:colId xmlns:a16="http://schemas.microsoft.com/office/drawing/2014/main" val="20001"/>
                        </a:ext>
                      </a:extLst>
                    </a:gridCol>
                    <a:gridCol w="1239576">
                      <a:extLst>
                        <a:ext uri="{9D8B030D-6E8A-4147-A177-3AD203B41FA5}">
                          <a16:colId xmlns:a16="http://schemas.microsoft.com/office/drawing/2014/main" val="20002"/>
                        </a:ext>
                      </a:extLst>
                    </a:gridCol>
                    <a:gridCol w="1239576">
                      <a:extLst>
                        <a:ext uri="{9D8B030D-6E8A-4147-A177-3AD203B41FA5}">
                          <a16:colId xmlns:a16="http://schemas.microsoft.com/office/drawing/2014/main" val="20003"/>
                        </a:ext>
                      </a:extLst>
                    </a:gridCol>
                    <a:gridCol w="1077551">
                      <a:extLst>
                        <a:ext uri="{9D8B030D-6E8A-4147-A177-3AD203B41FA5}">
                          <a16:colId xmlns:a16="http://schemas.microsoft.com/office/drawing/2014/main" val="20004"/>
                        </a:ext>
                      </a:extLst>
                    </a:gridCol>
                    <a:gridCol w="1077551">
                      <a:extLst>
                        <a:ext uri="{9D8B030D-6E8A-4147-A177-3AD203B41FA5}">
                          <a16:colId xmlns:a16="http://schemas.microsoft.com/office/drawing/2014/main" val="20005"/>
                        </a:ext>
                      </a:extLst>
                    </a:gridCol>
                    <a:gridCol w="1077551">
                      <a:extLst>
                        <a:ext uri="{9D8B030D-6E8A-4147-A177-3AD203B41FA5}">
                          <a16:colId xmlns:a16="http://schemas.microsoft.com/office/drawing/2014/main" val="20006"/>
                        </a:ext>
                      </a:extLst>
                    </a:gridCol>
                  </a:tblGrid>
                  <a:tr h="237660">
                    <a:tc rowSpan="2">
                      <a:txBody>
                        <a:bodyPr/>
                        <a:lstStyle/>
                        <a:p>
                          <a:pPr algn="ctr" fontAlgn="ctr"/>
                          <a:r>
                            <a:rPr lang="zh-CN" altLang="en-US" sz="1200" b="0" i="0" u="none" strike="noStrike" dirty="0">
                              <a:effectLst/>
                              <a:latin typeface="宋体" panose="02010600030101010101" pitchFamily="2" charset="-122"/>
                              <a:ea typeface="宋体" panose="02010600030101010101" pitchFamily="2" charset="-122"/>
                            </a:rPr>
                            <a:t>批次</a:t>
                          </a:r>
                          <a:endParaRPr lang="zh-CN" altLang="en-US" sz="1200" b="0" i="0" u="none" strike="noStrike" dirty="0">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試驗次數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概率估計值</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5319">
                    <a:tc vMerge="1">
                      <a:txBody>
                        <a:bodyPr/>
                        <a:lstStyle/>
                        <a:p>
                          <a:endParaRPr lang="zh-CN" altLang="en-US"/>
                        </a:p>
                      </a:txBody>
                      <a:tcPr/>
                    </a:tc>
                    <a:tc>
                      <a:txBody>
                        <a:bodyPr/>
                        <a:lstStyle/>
                        <a:p>
                          <a:pPr algn="ctr" fontAlgn="ctr"/>
                          <a:r>
                            <a:rPr lang="zh-TW" altLang="en-US" sz="1200" b="0" i="0" u="none" strike="noStrike">
                              <a:effectLst/>
                              <a:latin typeface="宋体" panose="02010600030101010101" pitchFamily="2" charset="-122"/>
                              <a:ea typeface="宋体" panose="02010600030101010101" pitchFamily="2" charset="-122"/>
                            </a:rPr>
                            <a:t>尚未檢出失控</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在第</a:t>
                          </a:r>
                          <a:r>
                            <a:rPr lang="zh-CN" alt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r>
                            <a:rPr lang="zh-CN" altLang="en-US" sz="1200" b="0" i="0" u="none" strike="noStrike">
                              <a:effectLst/>
                              <a:latin typeface="宋体" panose="02010600030101010101" pitchFamily="2" charset="-122"/>
                              <a:ea typeface="宋体" panose="02010600030101010101" pitchFamily="2" charset="-122"/>
                            </a:rPr>
                            <a:t>批檢出失控</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累積失控數</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1" u="none" strike="noStrike" dirty="0">
                              <a:effectLst/>
                              <a:latin typeface="Times New Roman" panose="02020603050405020304" pitchFamily="18" charset="0"/>
                              <a:ea typeface="宋体" panose="02010600030101010101" pitchFamily="2" charset="-122"/>
                            </a:rPr>
                            <a:t>P</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err="1">
                              <a:effectLst/>
                              <a:latin typeface="Times New Roman" panose="02020603050405020304" pitchFamily="18" charset="0"/>
                              <a:ea typeface="宋体" panose="02010600030101010101" pitchFamily="2" charset="-122"/>
                            </a:rPr>
                            <a:t>R</a:t>
                          </a:r>
                          <a:r>
                            <a:rPr lang="en-US" sz="1200" b="0" i="1" u="none" strike="noStrike" baseline="-25000" dirty="0" err="1">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it-IT" sz="1200" b="0" i="1" u="none" strike="noStrike">
                              <a:effectLst/>
                              <a:latin typeface="Times New Roman" panose="02020603050405020304" pitchFamily="18" charset="0"/>
                              <a:ea typeface="宋体" panose="02010600030101010101" pitchFamily="2" charset="-122"/>
                            </a:rPr>
                            <a:t>P</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R</a:t>
                          </a:r>
                          <a:r>
                            <a:rPr lang="it-IT" sz="1200" b="0" i="1" u="none" strike="noStrike" baseline="-25000">
                              <a:effectLst/>
                              <a:latin typeface="Times New Roman" panose="02020603050405020304" pitchFamily="18" charset="0"/>
                              <a:ea typeface="宋体" panose="02010600030101010101" pitchFamily="2" charset="-122"/>
                            </a:rPr>
                            <a:t>i</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A</a:t>
                          </a:r>
                          <a:r>
                            <a:rPr lang="it-IT" sz="1200" b="0" i="1" u="none" strike="noStrike" baseline="-25000">
                              <a:effectLst/>
                              <a:latin typeface="Times New Roman" panose="02020603050405020304" pitchFamily="18" charset="0"/>
                              <a:ea typeface="宋体" panose="02010600030101010101" pitchFamily="2" charset="-122"/>
                            </a:rPr>
                            <a:t> i</a:t>
                          </a:r>
                          <a:r>
                            <a:rPr lang="it-IT" sz="1200" b="0" i="0" u="none" strike="noStrike" baseline="-25000">
                              <a:effectLst/>
                              <a:latin typeface="Times New Roman" panose="02020603050405020304" pitchFamily="18" charset="0"/>
                              <a:ea typeface="宋体" panose="02010600030101010101" pitchFamily="2" charset="-122"/>
                            </a:rPr>
                            <a:t> - 1</a:t>
                          </a:r>
                          <a:r>
                            <a:rPr lang="it-IT"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c>
                      <a:txBody>
                        <a:bodyPr/>
                        <a:lstStyle/>
                        <a:p>
                          <a:pPr algn="ctr" fontAlgn="ctr"/>
                          <a:r>
                            <a:rPr lang="en-US" sz="1200" b="0" i="1" u="none" strike="noStrike">
                              <a:effectLst/>
                              <a:latin typeface="Times New Roman" panose="02020603050405020304" pitchFamily="18" charset="0"/>
                              <a:ea typeface="宋体" panose="02010600030101010101" pitchFamily="2" charset="-122"/>
                            </a:rPr>
                            <a:t>P</a:t>
                          </a:r>
                          <a:r>
                            <a:rPr lang="en-US" sz="1200" b="0" i="0" u="none" strike="noStrike">
                              <a:effectLst/>
                              <a:latin typeface="Times New Roman" panose="02020603050405020304" pitchFamily="18" charset="0"/>
                              <a:ea typeface="宋体" panose="02010600030101010101" pitchFamily="2" charset="-122"/>
                            </a:rPr>
                            <a:t> ( </a:t>
                          </a:r>
                          <a:r>
                            <a:rPr lang="en-US" sz="1200" b="0" i="0" u="none" strike="noStrike">
                              <a:effectLst/>
                              <a:latin typeface="宋体" panose="02010600030101010101" pitchFamily="2" charset="-122"/>
                              <a:ea typeface="宋体" panose="02010600030101010101" pitchFamily="2" charset="-122"/>
                            </a:rPr>
                            <a:t>≤</a:t>
                          </a: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309453">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A</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B</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n</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A</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 </a:t>
                          </a:r>
                          <a:r>
                            <a:rPr lang="en-US" sz="1200" b="0" i="1" u="none" strike="noStrike">
                              <a:effectLst/>
                              <a:latin typeface="Times New Roman" panose="02020603050405020304" pitchFamily="18" charset="0"/>
                              <a:ea typeface="宋体" panose="02010600030101010101" pitchFamily="2" charset="-122"/>
                            </a:rPr>
                            <a:t>n</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a:noFill/>
                        </a:lnL>
                        <a:lnR>
                          <a:noFill/>
                        </a:lnR>
                        <a:lnT>
                          <a:noFill/>
                        </a:lnT>
                        <a:lnB>
                          <a:noFill/>
                        </a:lnB>
                      </a:tcPr>
                    </a:tc>
                    <a:extLst>
                      <a:ext uri="{0D108BD9-81ED-4DB2-BD59-A6C34878D82A}">
                        <a16:rowId xmlns:a16="http://schemas.microsoft.com/office/drawing/2014/main" val="10004"/>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979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507</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1528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25.35%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51.79%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76.40%</a:t>
                          </a:r>
                        </a:p>
                      </a:txBody>
                      <a:tcPr marL="0" marR="0" marT="0" marB="0" anchor="ctr">
                        <a:lnL>
                          <a:noFill/>
                        </a:lnL>
                        <a:lnR>
                          <a:noFill/>
                        </a:lnR>
                        <a:lnT>
                          <a:noFill/>
                        </a:lnT>
                        <a:lnB>
                          <a:noFill/>
                        </a:lnB>
                      </a:tcPr>
                    </a:tc>
                    <a:extLst>
                      <a:ext uri="{0D108BD9-81ED-4DB2-BD59-A6C34878D82A}">
                        <a16:rowId xmlns:a16="http://schemas.microsoft.com/office/drawing/2014/main" val="10005"/>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472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252</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12.60%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53.39%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89.00%</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220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1905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6.25%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56.82%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95.25%</a:t>
                          </a:r>
                        </a:p>
                      </a:txBody>
                      <a:tcPr marL="0" marR="0" marT="0" marB="0" anchor="ctr">
                        <a:lnL>
                          <a:noFill/>
                        </a:lnL>
                        <a:lnR>
                          <a:noFill/>
                        </a:lnR>
                        <a:lnT>
                          <a:noFill/>
                        </a:lnT>
                        <a:lnB>
                          <a:noFill/>
                        </a:lnB>
                      </a:tcPr>
                    </a:tc>
                    <a:extLst>
                      <a:ext uri="{0D108BD9-81ED-4DB2-BD59-A6C34878D82A}">
                        <a16:rowId xmlns:a16="http://schemas.microsoft.com/office/drawing/2014/main" val="10007"/>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53</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1958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2.65%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55.79%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97.90%</a:t>
                          </a:r>
                        </a:p>
                      </a:txBody>
                      <a:tcPr marL="0" marR="0" marT="0" marB="0" anchor="ctr">
                        <a:lnL>
                          <a:noFill/>
                        </a:lnL>
                        <a:lnR>
                          <a:noFill/>
                        </a:lnR>
                        <a:lnT>
                          <a:noFill/>
                        </a:lnT>
                        <a:lnB>
                          <a:noFill/>
                        </a:lnB>
                      </a:tcPr>
                    </a:tc>
                    <a:extLst>
                      <a:ext uri="{0D108BD9-81ED-4DB2-BD59-A6C34878D82A}">
                        <a16:rowId xmlns:a16="http://schemas.microsoft.com/office/drawing/2014/main" val="10008"/>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6</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1983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59.52%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99.15%</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0.50%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58.82%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99.65%</a:t>
                          </a:r>
                        </a:p>
                      </a:txBody>
                      <a:tcPr marL="0" marR="0" marT="0" marB="0" anchor="ctr">
                        <a:lnL>
                          <a:noFill/>
                        </a:lnL>
                        <a:lnR>
                          <a:noFill/>
                        </a:lnR>
                        <a:lnT>
                          <a:noFill/>
                        </a:lnT>
                        <a:lnB>
                          <a:noFill/>
                        </a:lnB>
                      </a:tcPr>
                    </a:tc>
                    <a:extLst>
                      <a:ext uri="{0D108BD9-81ED-4DB2-BD59-A6C34878D82A}">
                        <a16:rowId xmlns:a16="http://schemas.microsoft.com/office/drawing/2014/main" val="10010"/>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71.43%</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99.9%</a:t>
                          </a:r>
                        </a:p>
                      </a:txBody>
                      <a:tcPr marL="0" marR="0" marT="0" marB="0" anchor="ctr">
                        <a:lnL>
                          <a:noFill/>
                        </a:lnL>
                        <a:lnR>
                          <a:noFill/>
                        </a:lnR>
                        <a:lnT>
                          <a:noFill/>
                        </a:lnT>
                        <a:lnB>
                          <a:noFill/>
                        </a:lnB>
                      </a:tcPr>
                    </a:tc>
                    <a:extLst>
                      <a:ext uri="{0D108BD9-81ED-4DB2-BD59-A6C34878D82A}">
                        <a16:rowId xmlns:a16="http://schemas.microsoft.com/office/drawing/2014/main" val="10011"/>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50.00%</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99.95%</a:t>
                          </a:r>
                        </a:p>
                      </a:txBody>
                      <a:tcPr marL="0" marR="0" marT="0" marB="0" anchor="ctr">
                        <a:lnL>
                          <a:noFill/>
                        </a:lnL>
                        <a:lnR>
                          <a:noFill/>
                        </a:lnR>
                        <a:lnT>
                          <a:noFill/>
                        </a:lnT>
                        <a:lnB>
                          <a:noFill/>
                        </a:lnB>
                      </a:tcPr>
                    </a:tc>
                    <a:extLst>
                      <a:ext uri="{0D108BD9-81ED-4DB2-BD59-A6C34878D82A}">
                        <a16:rowId xmlns:a16="http://schemas.microsoft.com/office/drawing/2014/main" val="10012"/>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a:noFill/>
                        </a:lnB>
                      </a:tcPr>
                    </a:tc>
                    <a:extLst>
                      <a:ext uri="{0D108BD9-81ED-4DB2-BD59-A6C34878D82A}">
                        <a16:rowId xmlns:a16="http://schemas.microsoft.com/office/drawing/2014/main" val="10013"/>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11</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宋体" panose="02010600030101010101" pitchFamily="2" charset="-122"/>
                              <a:ea typeface="宋体" panose="02010600030101010101" pitchFamily="2" charset="-122"/>
                            </a:rPr>
                            <a: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718424">
                    <a:tc gridSpan="7">
                      <a:txBody>
                        <a:bodyPr/>
                        <a:lstStyle/>
                        <a:p>
                          <a:pPr algn="l" fontAlgn="ctr"/>
                          <a:r>
                            <a:rPr lang="en-US" altLang="zh-CN" sz="1200" b="0" i="0" u="none" strike="noStrike" dirty="0">
                              <a:effectLst/>
                              <a:latin typeface="宋体" panose="02010600030101010101" pitchFamily="2" charset="-122"/>
                              <a:ea typeface="宋体" panose="02010600030101010101" pitchFamily="2" charset="-122"/>
                            </a:rPr>
                            <a:t>   </a:t>
                          </a:r>
                          <a14:m>
                            <m:oMath xmlns:m="http://schemas.openxmlformats.org/officeDocument/2006/math">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𝐴𝑅𝐿</m:t>
                                  </m:r>
                                </m:e>
                                <m:sub>
                                  <m:r>
                                    <a:rPr lang="en-US" altLang="zh-CN" sz="1600" b="0" i="1" u="none" strike="noStrike" smtClean="0">
                                      <a:effectLst/>
                                      <a:latin typeface="Cambria Math"/>
                                    </a:rPr>
                                    <m:t>𝑒𝑑</m:t>
                                  </m:r>
                                </m:sub>
                              </m:sSub>
                              <m:r>
                                <a:rPr lang="en-US" altLang="zh-CN" sz="1600" b="0" i="1" u="none" strike="noStrike" smtClean="0">
                                  <a:effectLst/>
                                  <a:latin typeface="Cambria Math"/>
                                </a:rPr>
                                <m:t>=</m:t>
                              </m:r>
                              <m:func>
                                <m:funcPr>
                                  <m:ctrlPr>
                                    <a:rPr lang="en-US" altLang="zh-CN" sz="1600" b="0" i="1" u="none" strike="noStrike" smtClean="0">
                                      <a:effectLst/>
                                      <a:latin typeface="Cambria Math" panose="02040503050406030204" pitchFamily="18" charset="0"/>
                                    </a:rPr>
                                  </m:ctrlPr>
                                </m:funcPr>
                                <m:fName>
                                  <m:limLow>
                                    <m:limLowPr>
                                      <m:ctrlPr>
                                        <a:rPr lang="en-US" altLang="zh-CN" sz="1600" b="0" i="1" u="none" strike="noStrike" smtClean="0">
                                          <a:effectLst/>
                                          <a:latin typeface="Cambria Math" panose="02040503050406030204" pitchFamily="18" charset="0"/>
                                        </a:rPr>
                                      </m:ctrlPr>
                                    </m:limLowPr>
                                    <m:e>
                                      <m:r>
                                        <m:rPr>
                                          <m:sty m:val="p"/>
                                        </m:rPr>
                                        <a:rPr lang="en-US" altLang="zh-CN" sz="1600" b="0" i="0" u="none" strike="noStrike" smtClean="0">
                                          <a:effectLst/>
                                          <a:latin typeface="Cambria Math" panose="02040503050406030204" pitchFamily="18" charset="0"/>
                                        </a:rPr>
                                        <m:t>lim</m:t>
                                      </m:r>
                                    </m:e>
                                    <m:lim>
                                      <m:r>
                                        <a:rPr lang="en-US" altLang="zh-CN" sz="1600" b="0" i="1" u="none" strike="noStrike" smtClean="0">
                                          <a:effectLst/>
                                          <a:latin typeface="Cambria Math" panose="02040503050406030204" pitchFamily="18" charset="0"/>
                                        </a:rPr>
                                        <m:t>𝑛</m:t>
                                      </m:r>
                                      <m:r>
                                        <a:rPr lang="en-US" altLang="zh-CN" sz="1600" b="0" i="1" u="none" strike="noStrike" smtClean="0">
                                          <a:effectLst/>
                                          <a:latin typeface="Cambria Math" panose="02040503050406030204" pitchFamily="18" charset="0"/>
                                          <a:ea typeface="Cambria Math" panose="02040503050406030204" pitchFamily="18" charset="0"/>
                                        </a:rPr>
                                        <m:t>→∞</m:t>
                                      </m:r>
                                    </m:lim>
                                  </m:limLow>
                                </m:fName>
                                <m:e>
                                  <m:f>
                                    <m:fPr>
                                      <m:ctrlPr>
                                        <a:rPr lang="en-US" altLang="zh-CN" sz="1600" b="0" i="1" u="none" strike="noStrike" smtClean="0">
                                          <a:effectLst/>
                                          <a:latin typeface="Cambria Math" panose="02040503050406030204" pitchFamily="18" charset="0"/>
                                        </a:rPr>
                                      </m:ctrlPr>
                                    </m:fPr>
                                    <m:num>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d>
                                            <m:dPr>
                                              <m:ctrlPr>
                                                <a:rPr lang="en-US" altLang="zh-CN" sz="1600" b="0" i="1" u="none" strike="noStrike" smtClean="0">
                                                  <a:effectLst/>
                                                  <a:latin typeface="Cambria Math" panose="02040503050406030204" pitchFamily="18" charset="0"/>
                                                </a:rPr>
                                              </m:ctrlPr>
                                            </m:dPr>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𝑅</m:t>
                                                  </m:r>
                                                </m:e>
                                                <m:sub>
                                                  <m:r>
                                                    <a:rPr lang="en-US" altLang="zh-CN" sz="1600" b="0" i="1" u="none" strike="noStrike" smtClean="0">
                                                      <a:effectLst/>
                                                      <a:latin typeface="Cambria Math"/>
                                                    </a:rPr>
                                                    <m:t>𝑖</m:t>
                                                  </m:r>
                                                </m:sub>
                                              </m:sSub>
                                              <m:r>
                                                <a:rPr lang="en-US" altLang="zh-CN" sz="1600" b="0" i="1" u="none" strike="noStrike" smtClean="0">
                                                  <a:effectLst/>
                                                  <a:latin typeface="Cambria Math"/>
                                                  <a:ea typeface="Cambria Math"/>
                                                </a:rPr>
                                                <m:t>×</m:t>
                                              </m:r>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a:ea typeface="Cambria Math"/>
                                                    </a:rPr>
                                                    <m:t>𝐵</m:t>
                                                  </m:r>
                                                </m:e>
                                                <m:sub>
                                                  <m:r>
                                                    <a:rPr lang="en-US" altLang="zh-CN" sz="1600" b="0" i="1" u="none" strike="noStrike" smtClean="0">
                                                      <a:effectLst/>
                                                      <a:latin typeface="Cambria Math"/>
                                                      <a:ea typeface="Cambria Math"/>
                                                    </a:rPr>
                                                    <m:t>𝑖</m:t>
                                                  </m:r>
                                                </m:sub>
                                              </m:sSub>
                                            </m:e>
                                          </m:d>
                                        </m:e>
                                      </m:nary>
                                    </m:num>
                                    <m:den>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𝐵</m:t>
                                              </m:r>
                                            </m:e>
                                            <m:sub>
                                              <m:r>
                                                <a:rPr lang="en-US" altLang="zh-CN" sz="1600" b="0" i="1" u="none" strike="noStrike" smtClean="0">
                                                  <a:effectLst/>
                                                  <a:latin typeface="Cambria Math"/>
                                                </a:rPr>
                                                <m:t>𝑖</m:t>
                                              </m:r>
                                            </m:sub>
                                          </m:sSub>
                                        </m:e>
                                      </m:nary>
                                    </m:den>
                                  </m:f>
                                </m:e>
                              </m:func>
                              <m:r>
                                <a:rPr lang="en-US" altLang="zh-CN" sz="1600" b="0" i="1" u="none" strike="noStrike" smtClean="0">
                                  <a:effectLst/>
                                  <a:latin typeface="Cambria Math" panose="02040503050406030204" pitchFamily="18" charset="0"/>
                                  <a:ea typeface="Cambria Math" panose="02040503050406030204" pitchFamily="18" charset="0"/>
                                </a:rPr>
                                <m:t>→</m:t>
                              </m:r>
                              <m:f>
                                <m:fPr>
                                  <m:ctrlPr>
                                    <a:rPr lang="en-US" altLang="zh-CN" sz="1600" b="0" i="1" u="none" strike="noStrike" smtClean="0">
                                      <a:effectLst/>
                                      <a:latin typeface="Cambria Math" panose="02040503050406030204" pitchFamily="18" charset="0"/>
                                    </a:rPr>
                                  </m:ctrlPr>
                                </m:fPr>
                                <m:num>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d>
                                        <m:dPr>
                                          <m:ctrlPr>
                                            <a:rPr lang="en-US" altLang="zh-CN" sz="1600" b="0" i="1" u="none" strike="noStrike" smtClean="0">
                                              <a:effectLst/>
                                              <a:latin typeface="Cambria Math" panose="02040503050406030204" pitchFamily="18" charset="0"/>
                                            </a:rPr>
                                          </m:ctrlPr>
                                        </m:dPr>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𝑅</m:t>
                                              </m:r>
                                            </m:e>
                                            <m:sub>
                                              <m:r>
                                                <a:rPr lang="en-US" altLang="zh-CN" sz="1600" b="0" i="1" u="none" strike="noStrike" smtClean="0">
                                                  <a:effectLst/>
                                                  <a:latin typeface="Cambria Math"/>
                                                </a:rPr>
                                                <m:t>𝑖</m:t>
                                              </m:r>
                                            </m:sub>
                                          </m:sSub>
                                          <m:r>
                                            <a:rPr lang="en-US" altLang="zh-CN" sz="1600" b="0" i="1" u="none" strike="noStrike" smtClean="0">
                                              <a:effectLst/>
                                              <a:latin typeface="Cambria Math"/>
                                              <a:ea typeface="Cambria Math"/>
                                            </a:rPr>
                                            <m:t>×</m:t>
                                          </m:r>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a:ea typeface="Cambria Math"/>
                                                </a:rPr>
                                                <m:t>𝐵</m:t>
                                              </m:r>
                                            </m:e>
                                            <m:sub>
                                              <m:r>
                                                <a:rPr lang="en-US" altLang="zh-CN" sz="1600" b="0" i="1" u="none" strike="noStrike" smtClean="0">
                                                  <a:effectLst/>
                                                  <a:latin typeface="Cambria Math"/>
                                                  <a:ea typeface="Cambria Math"/>
                                                </a:rPr>
                                                <m:t>𝑖</m:t>
                                              </m:r>
                                            </m:sub>
                                          </m:sSub>
                                        </m:e>
                                      </m:d>
                                    </m:e>
                                  </m:nary>
                                </m:num>
                                <m:den>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panose="02040503050406030204" pitchFamily="18" charset="0"/>
                                          <a:ea typeface="Cambria Math"/>
                                        </a:rPr>
                                        <m:t>𝐶</m:t>
                                      </m:r>
                                    </m:e>
                                    <m:sub>
                                      <m:r>
                                        <a:rPr lang="en-US" altLang="zh-CN" sz="1600" b="0" i="1" u="none" strike="noStrike" smtClean="0">
                                          <a:effectLst/>
                                          <a:latin typeface="Cambria Math" panose="02040503050406030204" pitchFamily="18" charset="0"/>
                                          <a:ea typeface="Cambria Math"/>
                                        </a:rPr>
                                        <m:t>𝑛</m:t>
                                      </m:r>
                                    </m:sub>
                                  </m:sSub>
                                </m:den>
                              </m:f>
                            </m:oMath>
                          </a14:m>
                          <a:r>
                            <a:rPr lang="en-US" altLang="zh-CN" sz="1200" b="0" i="0" u="none" strike="noStrike" dirty="0">
                              <a:effectLst/>
                              <a:latin typeface="宋体" panose="02010600030101010101" pitchFamily="2" charset="-122"/>
                              <a:ea typeface="宋体" panose="02010600030101010101" pitchFamily="2" charset="-122"/>
                            </a:rPr>
                            <a:t> = 1.9175</a:t>
                          </a: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r" fontAlgn="ct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1299405729"/>
                  </p:ext>
                </p:extLst>
              </p:nvPr>
            </p:nvGraphicFramePr>
            <p:xfrm>
              <a:off x="1264127" y="1226136"/>
              <a:ext cx="8190957" cy="4637336"/>
            </p:xfrm>
            <a:graphic>
              <a:graphicData uri="http://schemas.openxmlformats.org/drawingml/2006/table">
                <a:tbl>
                  <a:tblPr/>
                  <a:tblGrid>
                    <a:gridCol w="1239576"/>
                    <a:gridCol w="1239576"/>
                    <a:gridCol w="1239576"/>
                    <a:gridCol w="1239576"/>
                    <a:gridCol w="1077551"/>
                    <a:gridCol w="1077551"/>
                    <a:gridCol w="1077551"/>
                  </a:tblGrid>
                  <a:tr h="237660">
                    <a:tc rowSpan="2">
                      <a:txBody>
                        <a:bodyPr/>
                        <a:lstStyle/>
                        <a:p>
                          <a:pPr algn="ctr" fontAlgn="ctr"/>
                          <a:r>
                            <a:rPr lang="zh-CN" altLang="en-US" sz="1200" b="0" i="0" u="none" strike="noStrike" dirty="0">
                              <a:effectLst/>
                              <a:latin typeface="宋体" panose="02010600030101010101" pitchFamily="2" charset="-122"/>
                              <a:ea typeface="宋体" panose="02010600030101010101" pitchFamily="2" charset="-122"/>
                            </a:rPr>
                            <a:t>批次</a:t>
                          </a:r>
                          <a:endParaRPr lang="zh-CN" altLang="en-US" sz="1200" b="0" i="0" u="none" strike="noStrike" dirty="0">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試驗次數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概率估計值</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r>
                  <a:tr h="475319">
                    <a:tc vMerge="1">
                      <a:txBody>
                        <a:bodyPr/>
                        <a:lstStyle/>
                        <a:p>
                          <a:endParaRPr lang="zh-CN" altLang="en-US"/>
                        </a:p>
                      </a:txBody>
                      <a:tcPr/>
                    </a:tc>
                    <a:tc>
                      <a:txBody>
                        <a:bodyPr/>
                        <a:lstStyle/>
                        <a:p>
                          <a:pPr algn="ctr" fontAlgn="ctr"/>
                          <a:r>
                            <a:rPr lang="zh-TW" altLang="en-US" sz="1200" b="0" i="0" u="none" strike="noStrike">
                              <a:effectLst/>
                              <a:latin typeface="宋体" panose="02010600030101010101" pitchFamily="2" charset="-122"/>
                              <a:ea typeface="宋体" panose="02010600030101010101" pitchFamily="2" charset="-122"/>
                            </a:rPr>
                            <a:t>尚未檢出失控</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在第</a:t>
                          </a:r>
                          <a:r>
                            <a:rPr lang="zh-CN" alt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r>
                            <a:rPr lang="zh-CN" altLang="en-US" sz="1200" b="0" i="0" u="none" strike="noStrike">
                              <a:effectLst/>
                              <a:latin typeface="宋体" panose="02010600030101010101" pitchFamily="2" charset="-122"/>
                              <a:ea typeface="宋体" panose="02010600030101010101" pitchFamily="2" charset="-122"/>
                            </a:rPr>
                            <a:t>批檢出失控</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累積失控數</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1" u="none" strike="noStrike" dirty="0">
                              <a:effectLst/>
                              <a:latin typeface="Times New Roman" panose="02020603050405020304" pitchFamily="18" charset="0"/>
                              <a:ea typeface="宋体" panose="02010600030101010101" pitchFamily="2" charset="-122"/>
                            </a:rPr>
                            <a:t>P</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err="1">
                              <a:effectLst/>
                              <a:latin typeface="Times New Roman" panose="02020603050405020304" pitchFamily="18" charset="0"/>
                              <a:ea typeface="宋体" panose="02010600030101010101" pitchFamily="2" charset="-122"/>
                            </a:rPr>
                            <a:t>R</a:t>
                          </a:r>
                          <a:r>
                            <a:rPr lang="en-US" sz="1200" b="0" i="1" u="none" strike="noStrike" baseline="-25000" dirty="0" err="1">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it-IT" sz="1200" b="0" i="1" u="none" strike="noStrike">
                              <a:effectLst/>
                              <a:latin typeface="Times New Roman" panose="02020603050405020304" pitchFamily="18" charset="0"/>
                              <a:ea typeface="宋体" panose="02010600030101010101" pitchFamily="2" charset="-122"/>
                            </a:rPr>
                            <a:t>P</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R</a:t>
                          </a:r>
                          <a:r>
                            <a:rPr lang="it-IT" sz="1200" b="0" i="1" u="none" strike="noStrike" baseline="-25000">
                              <a:effectLst/>
                              <a:latin typeface="Times New Roman" panose="02020603050405020304" pitchFamily="18" charset="0"/>
                              <a:ea typeface="宋体" panose="02010600030101010101" pitchFamily="2" charset="-122"/>
                            </a:rPr>
                            <a:t>i</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A</a:t>
                          </a:r>
                          <a:r>
                            <a:rPr lang="it-IT" sz="1200" b="0" i="1" u="none" strike="noStrike" baseline="-25000">
                              <a:effectLst/>
                              <a:latin typeface="Times New Roman" panose="02020603050405020304" pitchFamily="18" charset="0"/>
                              <a:ea typeface="宋体" panose="02010600030101010101" pitchFamily="2" charset="-122"/>
                            </a:rPr>
                            <a:t> i</a:t>
                          </a:r>
                          <a:r>
                            <a:rPr lang="it-IT" sz="1200" b="0" i="0" u="none" strike="noStrike" baseline="-25000">
                              <a:effectLst/>
                              <a:latin typeface="Times New Roman" panose="02020603050405020304" pitchFamily="18" charset="0"/>
                              <a:ea typeface="宋体" panose="02010600030101010101" pitchFamily="2" charset="-122"/>
                            </a:rPr>
                            <a:t> - 1</a:t>
                          </a:r>
                          <a:r>
                            <a:rPr lang="it-IT"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c>
                      <a:txBody>
                        <a:bodyPr/>
                        <a:lstStyle/>
                        <a:p>
                          <a:pPr algn="ctr" fontAlgn="ctr"/>
                          <a:r>
                            <a:rPr lang="en-US" sz="1200" b="0" i="1" u="none" strike="noStrike">
                              <a:effectLst/>
                              <a:latin typeface="Times New Roman" panose="02020603050405020304" pitchFamily="18" charset="0"/>
                              <a:ea typeface="宋体" panose="02010600030101010101" pitchFamily="2" charset="-122"/>
                            </a:rPr>
                            <a:t>P</a:t>
                          </a:r>
                          <a:r>
                            <a:rPr lang="en-US" sz="1200" b="0" i="0" u="none" strike="noStrike">
                              <a:effectLst/>
                              <a:latin typeface="Times New Roman" panose="02020603050405020304" pitchFamily="18" charset="0"/>
                              <a:ea typeface="宋体" panose="02010600030101010101" pitchFamily="2" charset="-122"/>
                            </a:rPr>
                            <a:t> ( </a:t>
                          </a:r>
                          <a:r>
                            <a:rPr lang="en-US" sz="1200" b="0" i="0" u="none" strike="noStrike">
                              <a:effectLst/>
                              <a:latin typeface="宋体" panose="02010600030101010101" pitchFamily="2" charset="-122"/>
                              <a:ea typeface="宋体" panose="02010600030101010101" pitchFamily="2" charset="-122"/>
                            </a:rPr>
                            <a:t>≤</a:t>
                          </a: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r>
                  <a:tr h="309453">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A</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B</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n</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A</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 </a:t>
                          </a:r>
                          <a:r>
                            <a:rPr lang="en-US" sz="1200" b="0" i="1" u="none" strike="noStrike">
                              <a:effectLst/>
                              <a:latin typeface="Times New Roman" panose="02020603050405020304" pitchFamily="18" charset="0"/>
                              <a:ea typeface="宋体" panose="02010600030101010101" pitchFamily="2" charset="-122"/>
                            </a:rPr>
                            <a:t>n</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979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507</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1528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25.35%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51.79%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76.40%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472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252</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12.60%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53.39%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89.00%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220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1905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6.25%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56.82%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95.25%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53</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1958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2.65%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55.79%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97.90%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6</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1983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59.52%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99.15%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0.50%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58.82%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99.65%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71.43%</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50.00%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99.95%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11</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effectLst/>
                              <a:latin typeface="宋体" panose="02010600030101010101" pitchFamily="2" charset="-122"/>
                              <a:ea typeface="宋体" panose="02010600030101010101" pitchFamily="2" charset="-122"/>
                            </a:rPr>
                            <a:t>-</a:t>
                          </a:r>
                          <a:endParaRPr 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718424">
                    <a:tc gridSpan="7">
                      <a:txBody>
                        <a:bodyPr/>
                        <a:lstStyle/>
                        <a:p>
                          <a:endParaRPr lang="zh-CN"/>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1">
                          <a:blip r:embed="rId4"/>
                          <a:stretch>
                            <a:fillRect t="-548305" r="-74" b="-42373"/>
                          </a:stretch>
                        </a:blipFill>
                      </a:tcPr>
                    </a:tc>
                    <a:tc hMerge="1">
                      <a:txBody>
                        <a:bodyPr/>
                        <a:lstStyle/>
                        <a:p>
                          <a:pPr algn="r" fontAlgn="ct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p:pic>
        <p:nvPicPr>
          <p:cNvPr id="8" name="图片 7"/>
          <p:cNvPicPr>
            <a:picLocks noChangeAspect="1"/>
          </p:cNvPicPr>
          <p:nvPr/>
        </p:nvPicPr>
        <p:blipFill>
          <a:blip r:embed="rId5"/>
          <a:stretch>
            <a:fillRect/>
          </a:stretch>
        </p:blipFill>
        <p:spPr>
          <a:xfrm>
            <a:off x="8914600" y="56729"/>
            <a:ext cx="2520116" cy="874114"/>
          </a:xfrm>
          <a:prstGeom prst="rect">
            <a:avLst/>
          </a:prstGeom>
        </p:spPr>
      </p:pic>
    </p:spTree>
    <p:extLst>
      <p:ext uri="{BB962C8B-B14F-4D97-AF65-F5344CB8AC3E}">
        <p14:creationId xmlns:p14="http://schemas.microsoft.com/office/powerpoint/2010/main" val="296492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1327" y="1208411"/>
            <a:ext cx="10706784" cy="4385356"/>
          </a:xfrm>
          <a:prstGeom prst="rect">
            <a:avLst/>
          </a:prstGeom>
        </p:spPr>
      </p:pic>
      <p:sp>
        <p:nvSpPr>
          <p:cNvPr id="7" name="矩形 3"/>
          <p:cNvSpPr>
            <a:spLocks noChangeArrowheads="1"/>
          </p:cNvSpPr>
          <p:nvPr/>
        </p:nvSpPr>
        <p:spPr bwMode="auto">
          <a:xfrm>
            <a:off x="94560" y="318934"/>
            <a:ext cx="97307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9833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14"/>
          <p:cNvSpPr>
            <a:spLocks noChangeArrowheads="1"/>
          </p:cNvSpPr>
          <p:nvPr/>
        </p:nvSpPr>
        <p:spPr bwMode="auto">
          <a:xfrm>
            <a:off x="7100476" y="180448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7" name="矩形 3"/>
          <p:cNvSpPr>
            <a:spLocks noChangeArrowheads="1"/>
          </p:cNvSpPr>
          <p:nvPr/>
        </p:nvSpPr>
        <p:spPr bwMode="auto">
          <a:xfrm>
            <a:off x="94560" y="318934"/>
            <a:ext cx="102676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9400" y="859529"/>
            <a:ext cx="193528" cy="147192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3336051"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a:off x="3430056"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524579"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54940" y="2583966"/>
            <a:ext cx="6937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endParaRPr lang="en-US" altLang="zh-CN" sz="1100" i="1" dirty="0">
              <a:latin typeface="Times New Roman" pitchFamily="18" charset="0"/>
              <a:cs typeface="Times New Roman" pitchFamily="18" charset="0"/>
            </a:endParaRP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68685"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9339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31932" y="180217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64296" y="180217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21441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4780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67272" y="2936646"/>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09525" y="2937044"/>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3774" y="2341729"/>
            <a:ext cx="245097" cy="340729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58769"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endParaRPr lang="en-US" altLang="zh-CN" sz="1200" baseline="-25000" dirty="0">
              <a:latin typeface="Times New Roman" pitchFamily="18" charset="0"/>
              <a:cs typeface="Times New Roman" pitchFamily="18" charset="0"/>
            </a:endParaRPr>
          </a:p>
        </p:txBody>
      </p:sp>
      <p:cxnSp>
        <p:nvCxnSpPr>
          <p:cNvPr id="50180" name="直接连接符 50179"/>
          <p:cNvCxnSpPr/>
          <p:nvPr/>
        </p:nvCxnSpPr>
        <p:spPr bwMode="auto">
          <a:xfrm>
            <a:off x="255019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55" name="Rectangle 14"/>
          <p:cNvSpPr>
            <a:spLocks noChangeArrowheads="1"/>
          </p:cNvSpPr>
          <p:nvPr/>
        </p:nvSpPr>
        <p:spPr bwMode="auto">
          <a:xfrm>
            <a:off x="5392395" y="2585132"/>
            <a:ext cx="493355"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p>
        </p:txBody>
      </p: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26287" y="1197076"/>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6450" y="804759"/>
            <a:ext cx="193528" cy="114787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36345" y="983538"/>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1035454"/>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0000" y="119799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3849" y="810563"/>
            <a:ext cx="193528" cy="1136267"/>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99469" y="98027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2324" y="1037298"/>
            <a:ext cx="193528" cy="111823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6948" y="119799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1138" y="812400"/>
            <a:ext cx="193528" cy="113259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8511" y="98027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0332" y="1253517"/>
            <a:ext cx="193528" cy="68580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33613" y="1183258"/>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19782" y="3473843"/>
            <a:ext cx="0" cy="450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bwMode="auto">
          <a:xfrm flipV="1">
            <a:off x="2803321" y="3211575"/>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bwMode="auto">
          <a:xfrm flipV="1">
            <a:off x="3930421" y="3211575"/>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bwMode="auto">
          <a:xfrm flipV="1">
            <a:off x="8461341" y="3215878"/>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bwMode="auto">
          <a:xfrm flipV="1">
            <a:off x="9592469" y="3213742"/>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bwMode="auto">
          <a:xfrm flipV="1">
            <a:off x="10272867" y="3211606"/>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bwMode="auto">
          <a:xfrm flipV="1">
            <a:off x="10637754" y="3215909"/>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bwMode="auto">
          <a:xfrm flipV="1">
            <a:off x="5070298" y="206551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bwMode="auto">
          <a:xfrm flipV="1">
            <a:off x="6201426" y="2069813"/>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bwMode="auto">
          <a:xfrm flipV="1">
            <a:off x="7332554" y="2067677"/>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9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7" name="矩形 3"/>
          <p:cNvSpPr>
            <a:spLocks noChangeArrowheads="1"/>
          </p:cNvSpPr>
          <p:nvPr/>
        </p:nvSpPr>
        <p:spPr bwMode="auto">
          <a:xfrm>
            <a:off x="94560" y="318934"/>
            <a:ext cx="95900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95991"/>
            <a:ext cx="1395791" cy="56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 - 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272431" y="970697"/>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3336051"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a:off x="3430056"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524579"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641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514697" y="2252653"/>
            <a:ext cx="245097" cy="358545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3963592"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endParaRPr lang="en-US" altLang="zh-CN" sz="1200" baseline="-25000" dirty="0">
              <a:latin typeface="Times New Roman" pitchFamily="18" charset="0"/>
              <a:cs typeface="Times New Roman" pitchFamily="18" charset="0"/>
            </a:endParaRPr>
          </a:p>
        </p:txBody>
      </p:sp>
      <p:cxnSp>
        <p:nvCxnSpPr>
          <p:cNvPr id="50180" name="直接连接符 50179"/>
          <p:cNvCxnSpPr/>
          <p:nvPr/>
        </p:nvCxnSpPr>
        <p:spPr bwMode="auto">
          <a:xfrm>
            <a:off x="271675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10447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09287" y="745732"/>
            <a:ext cx="193528" cy="1322202"/>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0" name="直接连接符 269"/>
          <p:cNvCxnSpPr/>
          <p:nvPr/>
        </p:nvCxnSpPr>
        <p:spPr bwMode="auto">
          <a:xfrm>
            <a:off x="384451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241167"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539381"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4" name="直接连接符 273"/>
          <p:cNvCxnSpPr/>
          <p:nvPr/>
        </p:nvCxnSpPr>
        <p:spPr bwMode="auto">
          <a:xfrm>
            <a:off x="49837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37142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675650"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8" name="直接连接符 277"/>
          <p:cNvCxnSpPr/>
          <p:nvPr/>
        </p:nvCxnSpPr>
        <p:spPr bwMode="auto">
          <a:xfrm>
            <a:off x="611561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076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796575"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6" name="直接连接符 285"/>
          <p:cNvCxnSpPr/>
          <p:nvPr/>
        </p:nvCxnSpPr>
        <p:spPr bwMode="auto">
          <a:xfrm>
            <a:off x="7240903"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63837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8934495"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0" name="直接连接符 289"/>
          <p:cNvCxnSpPr/>
          <p:nvPr/>
        </p:nvCxnSpPr>
        <p:spPr bwMode="auto">
          <a:xfrm>
            <a:off x="83746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76653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841075" y="1192396"/>
            <a:ext cx="193528" cy="864314"/>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4" name="直接连接符 293"/>
          <p:cNvCxnSpPr/>
          <p:nvPr/>
        </p:nvCxnSpPr>
        <p:spPr bwMode="auto">
          <a:xfrm>
            <a:off x="950617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6248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3846426" y="3473843"/>
            <a:ext cx="0" cy="450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115" name="Rectangle 14"/>
          <p:cNvSpPr>
            <a:spLocks noChangeArrowheads="1"/>
          </p:cNvSpPr>
          <p:nvPr/>
        </p:nvSpPr>
        <p:spPr bwMode="auto">
          <a:xfrm>
            <a:off x="4254940" y="2583966"/>
            <a:ext cx="6937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endParaRPr lang="en-US" altLang="zh-CN" sz="1100" i="1" dirty="0">
              <a:latin typeface="Times New Roman" pitchFamily="18" charset="0"/>
              <a:cs typeface="Times New Roman" pitchFamily="18" charset="0"/>
            </a:endParaRPr>
          </a:p>
        </p:txBody>
      </p:sp>
      <p:sp>
        <p:nvSpPr>
          <p:cNvPr id="117" name="左大括号 116"/>
          <p:cNvSpPr/>
          <p:nvPr/>
        </p:nvSpPr>
        <p:spPr bwMode="auto">
          <a:xfrm rot="16200000">
            <a:off x="4492431" y="2161248"/>
            <a:ext cx="210296" cy="76184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118" name="左大括号 117"/>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Rectangle 14"/>
          <p:cNvSpPr>
            <a:spLocks noChangeArrowheads="1"/>
          </p:cNvSpPr>
          <p:nvPr/>
        </p:nvSpPr>
        <p:spPr bwMode="auto">
          <a:xfrm>
            <a:off x="5392395" y="2585132"/>
            <a:ext cx="493355"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p>
        </p:txBody>
      </p:sp>
      <p:cxnSp>
        <p:nvCxnSpPr>
          <p:cNvPr id="120" name="直接连接符 119"/>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95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4" name="矩形 3"/>
          <p:cNvSpPr>
            <a:spLocks noChangeArrowheads="1"/>
          </p:cNvSpPr>
          <p:nvPr/>
        </p:nvSpPr>
        <p:spPr bwMode="auto">
          <a:xfrm>
            <a:off x="102828" y="359477"/>
            <a:ext cx="9184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571432222"/>
              </p:ext>
            </p:extLst>
          </p:nvPr>
        </p:nvGraphicFramePr>
        <p:xfrm>
          <a:off x="6026360" y="2167098"/>
          <a:ext cx="3610389" cy="1497852"/>
        </p:xfrm>
        <a:graphic>
          <a:graphicData uri="http://schemas.openxmlformats.org/drawingml/2006/table">
            <a:tbl>
              <a:tblPr/>
              <a:tblGrid>
                <a:gridCol w="836305">
                  <a:extLst>
                    <a:ext uri="{9D8B030D-6E8A-4147-A177-3AD203B41FA5}">
                      <a16:colId xmlns:a16="http://schemas.microsoft.com/office/drawing/2014/main" val="20000"/>
                    </a:ext>
                  </a:extLst>
                </a:gridCol>
                <a:gridCol w="1387042">
                  <a:extLst>
                    <a:ext uri="{9D8B030D-6E8A-4147-A177-3AD203B41FA5}">
                      <a16:colId xmlns:a16="http://schemas.microsoft.com/office/drawing/2014/main" val="20001"/>
                    </a:ext>
                  </a:extLst>
                </a:gridCol>
                <a:gridCol w="1387042">
                  <a:extLst>
                    <a:ext uri="{9D8B030D-6E8A-4147-A177-3AD203B41FA5}">
                      <a16:colId xmlns:a16="http://schemas.microsoft.com/office/drawing/2014/main" val="20002"/>
                    </a:ext>
                  </a:extLst>
                </a:gridCol>
              </a:tblGrid>
              <a:tr h="220583">
                <a:tc rowSpan="2">
                  <a:txBody>
                    <a:bodyPr/>
                    <a:lstStyle/>
                    <a:p>
                      <a:pPr algn="ctr" fontAlgn="ctr"/>
                      <a:r>
                        <a:rPr lang="zh-CN" altLang="en-US" sz="1000" b="0" i="0" u="none" strike="noStrike" dirty="0">
                          <a:effectLst/>
                          <a:latin typeface="宋体"/>
                        </a:rPr>
                        <a:t>分析批</a:t>
                      </a:r>
                      <a:endParaRPr lang="zh-CN" altLang="en-US" sz="1000" b="0" i="0" u="none" strike="noStrike" dirty="0">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TW" altLang="en-US" sz="1000" b="0" i="0" u="none" strike="noStrike" dirty="0">
                          <a:effectLst/>
                          <a:latin typeface="宋体"/>
                        </a:rPr>
                        <a:t>分析過程的控制狀態</a:t>
                      </a:r>
                      <a:endParaRPr lang="zh-TW" altLang="en-US" sz="1000" b="0" i="0" u="none" strike="noStrike" dirty="0">
                        <a:effectLst/>
                        <a:latin typeface="Times New Roman"/>
                      </a:endParaRP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20583">
                <a:tc vMerge="1">
                  <a:txBody>
                    <a:bodyPr/>
                    <a:lstStyle/>
                    <a:p>
                      <a:endParaRPr lang="zh-CN" altLang="en-US"/>
                    </a:p>
                  </a:txBody>
                  <a:tcPr/>
                </a:tc>
                <a:tc>
                  <a:txBody>
                    <a:bodyPr/>
                    <a:lstStyle/>
                    <a:p>
                      <a:pPr algn="ctr" fontAlgn="ctr"/>
                      <a:r>
                        <a:rPr lang="zh-CN" altLang="en-US" sz="1000" b="0" i="0" u="none" strike="noStrike" dirty="0">
                          <a:effectLst/>
                          <a:latin typeface="宋体"/>
                        </a:rPr>
                        <a:t>失控</a:t>
                      </a:r>
                      <a:endParaRPr lang="zh-CN" altLang="en-US" sz="1000" b="0" i="0" u="none" strike="noStrike" dirty="0">
                        <a:effectLst/>
                        <a:latin typeface="Times New Roman"/>
                      </a:endParaRP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effectLst/>
                          <a:latin typeface="宋体"/>
                        </a:rPr>
                        <a:t>在控</a:t>
                      </a:r>
                      <a:endParaRPr lang="zh-CN" altLang="en-US" sz="1000" b="0" i="0" u="none" strike="noStrike">
                        <a:effectLst/>
                        <a:latin typeface="Times New Roman"/>
                      </a:endParaRP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8343">
                <a:tc>
                  <a:txBody>
                    <a:bodyPr/>
                    <a:lstStyle/>
                    <a:p>
                      <a:pPr algn="ctr" fontAlgn="ctr"/>
                      <a:r>
                        <a:rPr lang="zh-CN" altLang="en-US" sz="1000" b="0" i="0" u="none" strike="noStrike" dirty="0">
                          <a:effectLst/>
                          <a:latin typeface="宋体"/>
                        </a:rPr>
                        <a:t>有誤差</a:t>
                      </a:r>
                      <a:endParaRPr lang="zh-CN" altLang="en-US" sz="1000" b="0" i="0" u="none" strike="noStrike" dirty="0">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tr</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true rejection</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tr</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fa</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false acceptance</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fa</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343">
                <a:tc>
                  <a:txBody>
                    <a:bodyPr/>
                    <a:lstStyle/>
                    <a:p>
                      <a:pPr algn="ctr" fontAlgn="ctr"/>
                      <a:r>
                        <a:rPr lang="zh-CN" altLang="en-US" sz="1000" b="0" i="0" u="none" strike="noStrike">
                          <a:effectLst/>
                          <a:latin typeface="宋体"/>
                        </a:rPr>
                        <a:t>無誤差</a:t>
                      </a:r>
                      <a:endParaRPr lang="zh-CN" altLang="en-US" sz="1000" b="0" i="0" u="none" strike="noStrike">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fr</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false rejection</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fr</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ta</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true acceptance</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a:effectLst/>
                          <a:latin typeface="Times New Roman"/>
                        </a:rPr>
                        <a:t>ta</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3013" name="矩形 3"/>
          <p:cNvSpPr>
            <a:spLocks noChangeArrowheads="1"/>
          </p:cNvSpPr>
          <p:nvPr/>
        </p:nvSpPr>
        <p:spPr bwMode="auto">
          <a:xfrm>
            <a:off x="1810186" y="897308"/>
            <a:ext cx="5804556" cy="33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latin typeface="Times New Roman" pitchFamily="18" charset="0"/>
                <a:cs typeface="Times New Roman" pitchFamily="18" charset="0"/>
              </a:rPr>
              <a:t>統計控制方法的性能特征 </a:t>
            </a:r>
            <a:r>
              <a:rPr lang="en-US" altLang="zh-CN" sz="1600" b="1" dirty="0">
                <a:latin typeface="Times New Roman" pitchFamily="18" charset="0"/>
                <a:cs typeface="Times New Roman" pitchFamily="18" charset="0"/>
              </a:rPr>
              <a:t>- </a:t>
            </a:r>
            <a:r>
              <a:rPr lang="zh-CN" altLang="en-US" sz="1600" b="1" dirty="0">
                <a:latin typeface="Times New Roman" pitchFamily="18" charset="0"/>
                <a:cs typeface="Times New Roman" pitchFamily="18" charset="0"/>
              </a:rPr>
              <a:t>功效函數</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 </a:t>
            </a:r>
            <a:r>
              <a:rPr lang="en-US" altLang="zh-CN" sz="1300" i="1" dirty="0">
                <a:latin typeface="Times New Roman" pitchFamily="18" charset="0"/>
                <a:cs typeface="Times New Roman" pitchFamily="18" charset="0"/>
              </a:rPr>
              <a:t>Power Function</a:t>
            </a:r>
            <a:r>
              <a:rPr lang="en-US" altLang="zh-CN" sz="13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a:t>
            </a:r>
          </a:p>
        </p:txBody>
      </p:sp>
      <p:sp>
        <p:nvSpPr>
          <p:cNvPr id="43014" name="矩形 3"/>
          <p:cNvSpPr>
            <a:spLocks noChangeArrowheads="1"/>
          </p:cNvSpPr>
          <p:nvPr/>
        </p:nvSpPr>
        <p:spPr bwMode="auto">
          <a:xfrm>
            <a:off x="1810187" y="1386335"/>
            <a:ext cx="8169274"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latin typeface="Times New Roman" pitchFamily="18" charset="0"/>
                <a:cs typeface="Times New Roman" pitchFamily="18" charset="0"/>
              </a:rPr>
              <a:t>        在實驗室質量控制中，誤差檢出概率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定義為：含有誤差的分析批中失控的批數與含有誤差的分析批總數的比值；</a:t>
            </a:r>
            <a:endParaRPr lang="en-US" altLang="zh-CN" sz="1200" dirty="0">
              <a:latin typeface="Times New Roman" pitchFamily="18" charset="0"/>
              <a:cs typeface="Times New Roman" pitchFamily="18" charset="0"/>
            </a:endParaRPr>
          </a:p>
        </p:txBody>
      </p:sp>
      <p:sp>
        <p:nvSpPr>
          <p:cNvPr id="43022" name="矩形 3"/>
          <p:cNvSpPr>
            <a:spLocks noChangeArrowheads="1"/>
          </p:cNvSpPr>
          <p:nvPr/>
        </p:nvSpPr>
        <p:spPr bwMode="auto">
          <a:xfrm>
            <a:off x="2150307" y="2976229"/>
            <a:ext cx="634157" cy="27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t>其中：</a:t>
            </a:r>
            <a:endParaRPr lang="en-US" altLang="zh-CN" sz="1200" dirty="0"/>
          </a:p>
        </p:txBody>
      </p:sp>
      <mc:AlternateContent xmlns:mc="http://schemas.openxmlformats.org/markup-compatibility/2006" xmlns:a14="http://schemas.microsoft.com/office/drawing/2010/main">
        <mc:Choice Requires="a14">
          <p:sp>
            <p:nvSpPr>
              <p:cNvPr id="43024" name="Rectangle 5"/>
              <p:cNvSpPr>
                <a:spLocks noChangeArrowheads="1"/>
              </p:cNvSpPr>
              <p:nvPr/>
            </p:nvSpPr>
            <p:spPr bwMode="auto">
              <a:xfrm>
                <a:off x="2150306" y="2211923"/>
                <a:ext cx="3425428" cy="4949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zh-CN" altLang="en-US" sz="1200" dirty="0"/>
                  <a:t>即：</a:t>
                </a:r>
                <a:r>
                  <a:rPr lang="zh-CN" altLang="en-US" dirty="0"/>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a:rPr>
                          <m:t>𝑃</m:t>
                        </m:r>
                      </m:e>
                      <m:sub>
                        <m:r>
                          <a:rPr lang="en-US" altLang="zh-CN" sz="1600" b="0" i="1" smtClean="0">
                            <a:latin typeface="Cambria Math"/>
                          </a:rPr>
                          <m:t>𝑒𝑑</m:t>
                        </m:r>
                      </m:sub>
                    </m:sSub>
                    <m:r>
                      <a:rPr lang="en-US" altLang="zh-CN" sz="1600" i="1" smtClean="0">
                        <a:latin typeface="Cambria Math"/>
                        <a:ea typeface="Cambria Math"/>
                      </a:rPr>
                      <m:t>=</m:t>
                    </m:r>
                    <m:f>
                      <m:fPr>
                        <m:ctrlPr>
                          <a:rPr lang="en-US" altLang="zh-CN" sz="1600" i="1" smtClean="0">
                            <a:latin typeface="Cambria Math" panose="02040503050406030204" pitchFamily="18" charset="0"/>
                            <a:ea typeface="Cambria Math"/>
                          </a:rPr>
                        </m:ctrlPr>
                      </m:fPr>
                      <m:num>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𝑡𝑟</m:t>
                            </m:r>
                          </m:sub>
                        </m:sSub>
                      </m:num>
                      <m:den>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𝑡𝑟</m:t>
                            </m:r>
                          </m:sub>
                        </m:sSub>
                        <m:r>
                          <a:rPr lang="en-US" altLang="zh-CN" sz="1600" i="1" smtClean="0">
                            <a:latin typeface="Cambria Math"/>
                            <a:ea typeface="Cambria Math"/>
                          </a:rPr>
                          <m:t>+</m:t>
                        </m:r>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𝑓𝑎</m:t>
                            </m:r>
                          </m:sub>
                        </m:sSub>
                      </m:den>
                    </m:f>
                  </m:oMath>
                </a14:m>
                <a:r>
                  <a:rPr lang="en-US" altLang="zh-CN" sz="1200" dirty="0"/>
                  <a:t>   ,   </a:t>
                </a:r>
                <a14:m>
                  <m:oMath xmlns:m="http://schemas.openxmlformats.org/officeDocument/2006/math">
                    <m:sSub>
                      <m:sSubPr>
                        <m:ctrlPr>
                          <a:rPr lang="en-US" altLang="zh-CN" sz="1600" i="1">
                            <a:solidFill>
                              <a:srgbClr val="000000"/>
                            </a:solidFill>
                            <a:latin typeface="Cambria Math" panose="02040503050406030204" pitchFamily="18" charset="0"/>
                          </a:rPr>
                        </m:ctrlPr>
                      </m:sSubPr>
                      <m:e>
                        <m:r>
                          <a:rPr lang="en-US" altLang="zh-CN" sz="1600" i="1">
                            <a:solidFill>
                              <a:srgbClr val="000000"/>
                            </a:solidFill>
                            <a:latin typeface="Cambria Math"/>
                          </a:rPr>
                          <m:t>𝑃</m:t>
                        </m:r>
                      </m:e>
                      <m:sub>
                        <m:r>
                          <a:rPr lang="en-US" altLang="zh-CN" sz="1600" b="0" i="1" smtClean="0">
                            <a:solidFill>
                              <a:srgbClr val="000000"/>
                            </a:solidFill>
                            <a:latin typeface="Cambria Math" panose="02040503050406030204" pitchFamily="18" charset="0"/>
                          </a:rPr>
                          <m:t>𝑓𝑟</m:t>
                        </m:r>
                      </m:sub>
                    </m:sSub>
                    <m:r>
                      <a:rPr lang="en-US" altLang="zh-CN" sz="1600" i="1">
                        <a:solidFill>
                          <a:srgbClr val="000000"/>
                        </a:solidFill>
                        <a:latin typeface="Cambria Math"/>
                        <a:ea typeface="Cambria Math"/>
                      </a:rPr>
                      <m:t>=</m:t>
                    </m:r>
                    <m:f>
                      <m:fPr>
                        <m:ctrlPr>
                          <a:rPr lang="en-US" altLang="zh-CN" sz="1600" i="1">
                            <a:solidFill>
                              <a:srgbClr val="000000"/>
                            </a:solidFill>
                            <a:latin typeface="Cambria Math" panose="02040503050406030204" pitchFamily="18" charset="0"/>
                            <a:ea typeface="Cambria Math"/>
                          </a:rPr>
                        </m:ctrlPr>
                      </m:fPr>
                      <m:num>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𝑓𝑟</m:t>
                            </m:r>
                          </m:sub>
                        </m:sSub>
                      </m:num>
                      <m:den>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𝑓𝑟</m:t>
                            </m:r>
                          </m:sub>
                        </m:sSub>
                        <m:r>
                          <a:rPr lang="en-US" altLang="zh-CN" sz="1600" i="1">
                            <a:solidFill>
                              <a:srgbClr val="000000"/>
                            </a:solidFill>
                            <a:latin typeface="Cambria Math"/>
                            <a:ea typeface="Cambria Math"/>
                          </a:rPr>
                          <m:t>+</m:t>
                        </m:r>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𝑡𝑎</m:t>
                            </m:r>
                          </m:sub>
                        </m:sSub>
                      </m:den>
                    </m:f>
                  </m:oMath>
                </a14:m>
                <a:r>
                  <a:rPr lang="en-US" altLang="zh-CN" sz="1200" dirty="0"/>
                  <a:t> </a:t>
                </a:r>
              </a:p>
            </p:txBody>
          </p:sp>
        </mc:Choice>
        <mc:Fallback xmlns="">
          <p:sp>
            <p:nvSpPr>
              <p:cNvPr id="43024" name="Rectangle 5"/>
              <p:cNvSpPr>
                <a:spLocks noRot="1" noChangeAspect="1" noMove="1" noResize="1" noEditPoints="1" noAdjustHandles="1" noChangeArrowheads="1" noChangeShapeType="1" noTextEdit="1"/>
              </p:cNvSpPr>
              <p:nvPr/>
            </p:nvSpPr>
            <p:spPr bwMode="auto">
              <a:xfrm>
                <a:off x="2150306" y="2211923"/>
                <a:ext cx="3425428" cy="494944"/>
              </a:xfrm>
              <a:prstGeom prst="rect">
                <a:avLst/>
              </a:prstGeom>
              <a:blipFill rotWithShape="0">
                <a:blip r:embed="rId3"/>
                <a:stretch>
                  <a:fillRect l="-178" b="-12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025" name="矩形 3"/>
          <p:cNvSpPr>
            <a:spLocks noChangeArrowheads="1"/>
          </p:cNvSpPr>
          <p:nvPr/>
        </p:nvSpPr>
        <p:spPr bwMode="auto">
          <a:xfrm>
            <a:off x="2784464" y="2977129"/>
            <a:ext cx="2791271" cy="27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i="1" dirty="0" err="1">
                <a:latin typeface="Times New Roman" pitchFamily="18" charset="0"/>
                <a:cs typeface="Times New Roman" pitchFamily="18" charset="0"/>
              </a:rPr>
              <a:t>n</a:t>
            </a:r>
            <a:r>
              <a:rPr lang="en-US" altLang="zh-CN" sz="1200" i="1" baseline="-25000" dirty="0" err="1">
                <a:latin typeface="Times New Roman" pitchFamily="18" charset="0"/>
                <a:cs typeface="Times New Roman" pitchFamily="18" charset="0"/>
              </a:rPr>
              <a:t>tr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有誤差分析批中失控的批數；</a:t>
            </a:r>
            <a:endParaRPr lang="en-US" altLang="zh-CN" sz="1200" dirty="0">
              <a:latin typeface="Times New Roman" pitchFamily="18" charset="0"/>
              <a:cs typeface="Times New Roman" pitchFamily="18" charset="0"/>
            </a:endParaRPr>
          </a:p>
        </p:txBody>
      </p:sp>
      <p:sp>
        <p:nvSpPr>
          <p:cNvPr id="43028" name="矩形 3"/>
          <p:cNvSpPr>
            <a:spLocks noChangeArrowheads="1"/>
          </p:cNvSpPr>
          <p:nvPr/>
        </p:nvSpPr>
        <p:spPr bwMode="auto">
          <a:xfrm>
            <a:off x="2784463" y="3423766"/>
            <a:ext cx="2791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i="1" dirty="0" err="1">
                <a:latin typeface="Times New Roman" pitchFamily="18" charset="0"/>
                <a:cs typeface="Times New Roman" pitchFamily="18" charset="0"/>
              </a:rPr>
              <a:t>n</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無誤差分析批中失控的批數；</a:t>
            </a:r>
            <a:endParaRPr lang="en-US" altLang="zh-CN" sz="1200" dirty="0">
              <a:latin typeface="Times New Roman" pitchFamily="18" charset="0"/>
              <a:cs typeface="Times New Roman" pitchFamily="18" charset="0"/>
            </a:endParaRPr>
          </a:p>
        </p:txBody>
      </p:sp>
      <p:sp>
        <p:nvSpPr>
          <p:cNvPr id="43019" name="矩形 3"/>
          <p:cNvSpPr>
            <a:spLocks noChangeArrowheads="1"/>
          </p:cNvSpPr>
          <p:nvPr/>
        </p:nvSpPr>
        <p:spPr bwMode="auto">
          <a:xfrm>
            <a:off x="2150307" y="3944476"/>
            <a:ext cx="7065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latin typeface="Times New Roman" pitchFamily="18" charset="0"/>
                <a:cs typeface="Times New Roman" pitchFamily="18" charset="0"/>
              </a:rPr>
              <a:t>統計學中誤差檢出概率也被稱為統計檢驗的「功效」</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Power</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zh-CN" altLang="en-US"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的函數稱為功效函數</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43018" name="矩形 3"/>
          <p:cNvSpPr>
            <a:spLocks noChangeArrowheads="1"/>
          </p:cNvSpPr>
          <p:nvPr/>
        </p:nvSpPr>
        <p:spPr bwMode="auto">
          <a:xfrm>
            <a:off x="1810187" y="4454980"/>
            <a:ext cx="816927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100" dirty="0">
                <a:solidFill>
                  <a:schemeClr val="accent2"/>
                </a:solidFill>
              </a:rPr>
              <a:t>       功效函數可以通過計算機實驗進行模擬，通過計算機實驗，對一個系統按照一定規則由一個狀態變換為另一個狀態的動態行為進行描述和分析，這一過程可以通過一種被稱為隨機採樣模擬</a:t>
            </a:r>
            <a:r>
              <a:rPr lang="zh-CN" altLang="en-US" sz="1100" dirty="0">
                <a:solidFill>
                  <a:schemeClr val="accent2"/>
                </a:solidFill>
                <a:latin typeface="Times New Roman" pitchFamily="18" charset="0"/>
                <a:cs typeface="Times New Roman" pitchFamily="18" charset="0"/>
              </a:rPr>
              <a:t>（</a:t>
            </a:r>
            <a:r>
              <a:rPr lang="en-US" altLang="zh-CN" sz="1100" i="1" dirty="0">
                <a:solidFill>
                  <a:schemeClr val="accent2"/>
                </a:solidFill>
                <a:latin typeface="Times New Roman" pitchFamily="18" charset="0"/>
                <a:cs typeface="Times New Roman" pitchFamily="18" charset="0"/>
              </a:rPr>
              <a:t>Monte Carlo method</a:t>
            </a:r>
            <a:r>
              <a:rPr lang="zh-CN" altLang="en-US" sz="1100" dirty="0">
                <a:solidFill>
                  <a:schemeClr val="accent2"/>
                </a:solidFill>
                <a:latin typeface="Times New Roman" pitchFamily="18" charset="0"/>
                <a:cs typeface="Times New Roman" pitchFamily="18" charset="0"/>
              </a:rPr>
              <a:t>）</a:t>
            </a:r>
            <a:r>
              <a:rPr lang="zh-CN" altLang="en-US" sz="1100" dirty="0">
                <a:solidFill>
                  <a:schemeClr val="accent2"/>
                </a:solidFill>
              </a:rPr>
              <a:t>的方法進行，模擬結果的準確程度，取決于輸入的模型參數與現實系統的一致程度，通常系統誤差與隨機誤差分開討論模擬，對於自動化儀器分析系統，偏倚通常是主要的誤差貢獻源，應著重考慮偏倚的影響；</a:t>
            </a:r>
            <a:endParaRPr lang="en-US" altLang="zh-CN" sz="1100" dirty="0">
              <a:solidFill>
                <a:schemeClr val="accent2"/>
              </a:solidFill>
            </a:endParaRPr>
          </a:p>
        </p:txBody>
      </p:sp>
    </p:spTree>
    <p:extLst>
      <p:ext uri="{BB962C8B-B14F-4D97-AF65-F5344CB8AC3E}">
        <p14:creationId xmlns:p14="http://schemas.microsoft.com/office/powerpoint/2010/main" val="46465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4"/>
          <p:cNvSpPr>
            <a:spLocks noChangeArrowheads="1"/>
          </p:cNvSpPr>
          <p:nvPr/>
        </p:nvSpPr>
        <p:spPr bwMode="auto">
          <a:xfrm>
            <a:off x="1307551" y="811262"/>
            <a:ext cx="9313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以 </a:t>
            </a:r>
            <a:r>
              <a:rPr lang="en-US" altLang="zh-CN" sz="1200" dirty="0">
                <a:latin typeface="Times New Roman" pitchFamily="18" charset="0"/>
                <a:cs typeface="Times New Roman" pitchFamily="18" charset="0"/>
              </a:rPr>
              <a:t>[ 1 </a:t>
            </a:r>
            <a:r>
              <a:rPr lang="en-US" altLang="zh-CN" sz="1200" i="1" baseline="-25000" dirty="0">
                <a:latin typeface="Times New Roman" pitchFamily="18" charset="0"/>
                <a:cs typeface="Times New Roman" pitchFamily="18" charset="0"/>
              </a:rPr>
              <a:t>k · S</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控制規則為例，判斷假失控率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false rejection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示意</a:t>
            </a:r>
            <a:endParaRPr lang="en-US" altLang="zh-CN" sz="1200" dirty="0">
              <a:latin typeface="Times New Roman" pitchFamily="18" charset="0"/>
              <a:cs typeface="Times New Roman" pitchFamily="18" charset="0"/>
            </a:endParaRPr>
          </a:p>
        </p:txBody>
      </p:sp>
      <p:sp>
        <p:nvSpPr>
          <p:cNvPr id="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0" name="矩形 3"/>
          <p:cNvSpPr>
            <a:spLocks noChangeArrowheads="1"/>
          </p:cNvSpPr>
          <p:nvPr/>
        </p:nvSpPr>
        <p:spPr bwMode="auto">
          <a:xfrm>
            <a:off x="111793" y="359477"/>
            <a:ext cx="87281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grpSp>
        <p:nvGrpSpPr>
          <p:cNvPr id="3" name="组合 2"/>
          <p:cNvGrpSpPr/>
          <p:nvPr/>
        </p:nvGrpSpPr>
        <p:grpSpPr>
          <a:xfrm>
            <a:off x="340065" y="1556400"/>
            <a:ext cx="5346407" cy="3890523"/>
            <a:chOff x="392213" y="1584110"/>
            <a:chExt cx="5346407" cy="3890523"/>
          </a:xfrm>
        </p:grpSpPr>
        <p:pic>
          <p:nvPicPr>
            <p:cNvPr id="757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213" y="1871638"/>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1491199" y="2923034"/>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3120342" y="2920943"/>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000" dirty="0">
                  <a:solidFill>
                    <a:sysClr val="windowText" lastClr="000000"/>
                  </a:solidFill>
                  <a:latin typeface="Times New Roman" pitchFamily="18" charset="0"/>
                  <a:cs typeface="Times New Roman" pitchFamily="18" charset="0"/>
                </a:rPr>
                <a:t> + </a:t>
              </a:r>
              <a:r>
                <a:rPr lang="en-US" altLang="zh-TW" sz="1000" i="1" dirty="0">
                  <a:solidFill>
                    <a:sysClr val="windowText" lastClr="000000"/>
                  </a:solidFill>
                  <a:latin typeface="Times New Roman" pitchFamily="18" charset="0"/>
                  <a:cs typeface="Times New Roman" pitchFamily="18" charset="0"/>
                </a:rPr>
                <a:t>SE</a:t>
              </a:r>
              <a:r>
                <a:rPr lang="en-US" altLang="zh-TW" sz="1200" dirty="0">
                  <a:solidFill>
                    <a:sysClr val="windowText" lastClr="000000"/>
                  </a:solidFill>
                  <a:latin typeface="Times New Roman" pitchFamily="18" charset="0"/>
                  <a:cs typeface="Times New Roman" pitchFamily="18" charset="0"/>
                </a:rPr>
                <a:t> , </a:t>
              </a:r>
              <a:r>
                <a:rPr lang="el-GR" altLang="zh-TW" sz="1200" i="1" dirty="0">
                  <a:solidFill>
                    <a:sysClr val="windowText" lastClr="000000"/>
                  </a:solidFill>
                  <a:latin typeface="Times New Roman" pitchFamily="18" charset="0"/>
                  <a:cs typeface="Times New Roman" pitchFamily="18" charset="0"/>
                </a:rPr>
                <a:t>σ</a:t>
              </a:r>
              <a:r>
                <a:rPr lang="el-GR" altLang="zh-TW" sz="1200" dirty="0">
                  <a:solidFill>
                    <a:sysClr val="windowText" lastClr="000000"/>
                  </a:solidFill>
                  <a:latin typeface="Times New Roman" pitchFamily="18" charset="0"/>
                  <a:cs typeface="Times New Roman" pitchFamily="18" charset="0"/>
                </a:rPr>
                <a:t> )</a:t>
              </a:r>
            </a:p>
          </p:txBody>
        </p:sp>
        <p:sp>
          <p:nvSpPr>
            <p:cNvPr id="15" name="Rectangle 14"/>
            <p:cNvSpPr>
              <a:spLocks noChangeArrowheads="1"/>
            </p:cNvSpPr>
            <p:nvPr/>
          </p:nvSpPr>
          <p:spPr bwMode="auto">
            <a:xfrm>
              <a:off x="2909680" y="3706131"/>
              <a:ext cx="67627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1300" i="1" dirty="0" err="1">
                  <a:solidFill>
                    <a:sysClr val="windowText" lastClr="000000"/>
                  </a:solidFill>
                  <a:latin typeface="Times New Roman" pitchFamily="18" charset="0"/>
                  <a:cs typeface="Times New Roman" pitchFamily="18" charset="0"/>
                </a:rPr>
                <a:t>P</a:t>
              </a:r>
              <a:r>
                <a:rPr lang="en-US" altLang="zh-CN" sz="1300" i="1" baseline="-25000" dirty="0" err="1">
                  <a:solidFill>
                    <a:sysClr val="windowText" lastClr="000000"/>
                  </a:solidFill>
                  <a:latin typeface="Times New Roman" pitchFamily="18" charset="0"/>
                  <a:cs typeface="Times New Roman" pitchFamily="18" charset="0"/>
                </a:rPr>
                <a:t>fr</a:t>
              </a:r>
              <a:endParaRPr lang="zh-TW" altLang="en-US" sz="1300" i="0" baseline="-25000" dirty="0">
                <a:solidFill>
                  <a:sysClr val="windowText" lastClr="000000"/>
                </a:solidFill>
                <a:latin typeface="Times New Roman" pitchFamily="18" charset="0"/>
                <a:cs typeface="Times New Roman" pitchFamily="18" charset="0"/>
              </a:endParaRPr>
            </a:p>
          </p:txBody>
        </p:sp>
        <p:sp>
          <p:nvSpPr>
            <p:cNvPr id="16" name="Rectangle 14"/>
            <p:cNvSpPr>
              <a:spLocks noChangeArrowheads="1"/>
            </p:cNvSpPr>
            <p:nvPr/>
          </p:nvSpPr>
          <p:spPr bwMode="auto">
            <a:xfrm>
              <a:off x="2960389" y="1584110"/>
              <a:ext cx="1861034"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Data with System</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Error</a:t>
              </a:r>
            </a:p>
          </p:txBody>
        </p:sp>
        <p:sp>
          <p:nvSpPr>
            <p:cNvPr id="17" name="Rectangle 14"/>
            <p:cNvSpPr>
              <a:spLocks noChangeArrowheads="1"/>
            </p:cNvSpPr>
            <p:nvPr/>
          </p:nvSpPr>
          <p:spPr bwMode="auto">
            <a:xfrm>
              <a:off x="1436512" y="1585062"/>
              <a:ext cx="1687163"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Error - free</a:t>
              </a:r>
            </a:p>
          </p:txBody>
        </p:sp>
        <p:sp>
          <p:nvSpPr>
            <p:cNvPr id="18" name="Rectangle 14"/>
            <p:cNvSpPr>
              <a:spLocks noChangeArrowheads="1"/>
            </p:cNvSpPr>
            <p:nvPr/>
          </p:nvSpPr>
          <p:spPr bwMode="auto">
            <a:xfrm>
              <a:off x="2743045" y="2045332"/>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a:solidFill>
                    <a:sysClr val="windowText" lastClr="000000"/>
                  </a:solidFill>
                  <a:latin typeface="Times New Roman" pitchFamily="18" charset="0"/>
                  <a:cs typeface="Times New Roman" pitchFamily="18" charset="0"/>
                </a:rPr>
                <a:t>k · </a:t>
              </a:r>
              <a:r>
                <a:rPr lang="el-GR" altLang="zh-TW" sz="1000" i="1" dirty="0">
                  <a:solidFill>
                    <a:sysClr val="windowText" lastClr="000000"/>
                  </a:solidFill>
                  <a:latin typeface="Times New Roman" pitchFamily="18" charset="0"/>
                  <a:cs typeface="Times New Roman" pitchFamily="18" charset="0"/>
                </a:rPr>
                <a:t>σ</a:t>
              </a:r>
              <a:endParaRPr lang="en-US" altLang="zh-TW" sz="1000" i="1" dirty="0">
                <a:solidFill>
                  <a:sysClr val="windowText" lastClr="000000"/>
                </a:solidFill>
                <a:latin typeface="Times New Roman" pitchFamily="18" charset="0"/>
                <a:cs typeface="Times New Roman" pitchFamily="18" charset="0"/>
              </a:endParaRPr>
            </a:p>
          </p:txBody>
        </p:sp>
        <p:sp>
          <p:nvSpPr>
            <p:cNvPr id="20" name="Rectangle 14"/>
            <p:cNvSpPr>
              <a:spLocks noChangeArrowheads="1"/>
            </p:cNvSpPr>
            <p:nvPr/>
          </p:nvSpPr>
          <p:spPr bwMode="auto">
            <a:xfrm>
              <a:off x="2044003" y="4103728"/>
              <a:ext cx="4686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3" name="Rectangle 14"/>
            <p:cNvSpPr>
              <a:spLocks noChangeArrowheads="1"/>
            </p:cNvSpPr>
            <p:nvPr/>
          </p:nvSpPr>
          <p:spPr bwMode="auto">
            <a:xfrm>
              <a:off x="3557443" y="4106550"/>
              <a:ext cx="7024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SE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5" name="右大括号 24"/>
            <p:cNvSpPr/>
            <p:nvPr/>
          </p:nvSpPr>
          <p:spPr bwMode="auto">
            <a:xfrm rot="5400000">
              <a:off x="3005200" y="3737474"/>
              <a:ext cx="140987" cy="1589307"/>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Rectangle 14"/>
            <p:cNvSpPr>
              <a:spLocks noChangeArrowheads="1"/>
            </p:cNvSpPr>
            <p:nvPr/>
          </p:nvSpPr>
          <p:spPr bwMode="auto">
            <a:xfrm>
              <a:off x="2553658" y="4578926"/>
              <a:ext cx="1044070"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SE</a:t>
              </a:r>
              <a:endParaRPr lang="zh-TW" altLang="en-US" sz="1200" baseline="-25000" dirty="0">
                <a:solidFill>
                  <a:sysClr val="windowText" lastClr="000000"/>
                </a:solidFill>
                <a:latin typeface="Times New Roman" pitchFamily="18" charset="0"/>
                <a:cs typeface="Times New Roman" pitchFamily="18" charset="0"/>
              </a:endParaRPr>
            </a:p>
          </p:txBody>
        </p:sp>
        <p:sp>
          <p:nvSpPr>
            <p:cNvPr id="48" name="Rectangle 14"/>
            <p:cNvSpPr>
              <a:spLocks noChangeArrowheads="1"/>
            </p:cNvSpPr>
            <p:nvPr/>
          </p:nvSpPr>
          <p:spPr bwMode="auto">
            <a:xfrm>
              <a:off x="4404096" y="2038456"/>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5" name="Rectangle 14"/>
                <p:cNvSpPr>
                  <a:spLocks noChangeArrowheads="1"/>
                </p:cNvSpPr>
                <p:nvPr/>
              </p:nvSpPr>
              <p:spPr bwMode="auto">
                <a:xfrm>
                  <a:off x="930181" y="4906079"/>
                  <a:ext cx="4302002" cy="56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probability for error detection</a:t>
                  </a:r>
                  <a:r>
                    <a:rPr lang="en-US" altLang="zh-CN" dirty="0">
                      <a:solidFill>
                        <a:sysClr val="windowText" lastClr="000000"/>
                      </a:solidFill>
                      <a:latin typeface="Times New Roman" pitchFamily="18" charset="0"/>
                      <a:cs typeface="Times New Roman" pitchFamily="18" charset="0"/>
                    </a:rPr>
                    <a:t> , </a:t>
                  </a:r>
                  <a:r>
                    <a:rPr lang="en-US" altLang="zh-CN" i="1" dirty="0" err="1">
                      <a:solidFill>
                        <a:sysClr val="windowText" lastClr="000000"/>
                      </a:solidFill>
                      <a:latin typeface="Times New Roman" pitchFamily="18" charset="0"/>
                      <a:cs typeface="Times New Roman" pitchFamily="18" charset="0"/>
                    </a:rPr>
                    <a:t>P</a:t>
                  </a:r>
                  <a:r>
                    <a:rPr lang="en-US" altLang="zh-CN" i="1" baseline="-25000" dirty="0" err="1">
                      <a:solidFill>
                        <a:sysClr val="windowText" lastClr="000000"/>
                      </a:solidFill>
                      <a:latin typeface="Times New Roman" pitchFamily="18" charset="0"/>
                      <a:cs typeface="Times New Roman" pitchFamily="18" charset="0"/>
                    </a:rPr>
                    <a:t>ed</a:t>
                  </a:r>
                  <a:r>
                    <a:rPr lang="en-US" altLang="zh-CN" dirty="0">
                      <a:solidFill>
                        <a:sysClr val="windowText" lastClr="000000"/>
                      </a:solidFill>
                      <a:latin typeface="Times New Roman" pitchFamily="18" charset="0"/>
                      <a:cs typeface="Times New Roman" pitchFamily="18" charset="0"/>
                    </a:rPr>
                    <a:t> = 1 - </a:t>
                  </a:r>
                  <a14:m>
                    <m:oMath xmlns:m="http://schemas.openxmlformats.org/officeDocument/2006/math">
                      <m:nary>
                        <m:naryPr>
                          <m:ctrlPr>
                            <a:rPr lang="en-US" altLang="zh-CN" i="1" smtClean="0">
                              <a:latin typeface="Cambria Math" panose="02040503050406030204" pitchFamily="18" charset="0"/>
                              <a:ea typeface="Cambria Math"/>
                              <a:cs typeface="Times New Roman" pitchFamily="18" charset="0"/>
                            </a:rPr>
                          </m:ctrlPr>
                        </m:naryPr>
                        <m:sub>
                          <m:r>
                            <m:rPr>
                              <m:brk m:alnAt="23"/>
                            </m:rPr>
                            <a:rPr lang="en-US" altLang="zh-CN" i="1" smtClean="0">
                              <a:latin typeface="Cambria Math"/>
                              <a:ea typeface="Cambria Math"/>
                              <a:cs typeface="Times New Roman" pitchFamily="18" charset="0"/>
                            </a:rPr>
                            <m:t>−</m:t>
                          </m:r>
                          <m:r>
                            <a:rPr lang="en-US" altLang="zh-CN" i="1" smtClean="0">
                              <a:latin typeface="Cambria Math"/>
                              <a:ea typeface="Cambria Math"/>
                              <a:cs typeface="Times New Roman" pitchFamily="18" charset="0"/>
                            </a:rPr>
                            <m:t>∞</m:t>
                          </m:r>
                        </m:sub>
                        <m:sup>
                          <m:r>
                            <a:rPr lang="en-US" altLang="zh-CN" b="0" i="1" smtClean="0">
                              <a:latin typeface="Cambria Math"/>
                              <a:ea typeface="Cambria Math"/>
                              <a:cs typeface="Times New Roman" pitchFamily="18" charset="0"/>
                            </a:rPr>
                            <m:t>𝑘</m:t>
                          </m:r>
                          <m:r>
                            <a:rPr lang="en-US" altLang="zh-CN" b="0" i="1" smtClean="0">
                              <a:latin typeface="Cambria Math"/>
                              <a:ea typeface="Cambria Math"/>
                              <a:cs typeface="Times New Roman" pitchFamily="18" charset="0"/>
                            </a:rPr>
                            <m:t>∙</m:t>
                          </m:r>
                          <m:r>
                            <a:rPr lang="zh-CN" altLang="en-US" b="0" i="1" smtClean="0">
                              <a:latin typeface="Cambria Math"/>
                              <a:ea typeface="Cambria Math"/>
                              <a:cs typeface="Times New Roman" pitchFamily="18" charset="0"/>
                            </a:rPr>
                            <m:t>𝜎</m:t>
                          </m:r>
                        </m:sup>
                        <m:e>
                          <m:f>
                            <m:fPr>
                              <m:ctrlPr>
                                <a:rPr lang="en-US" altLang="zh-CN" i="1" smtClean="0">
                                  <a:latin typeface="Cambria Math" panose="02040503050406030204" pitchFamily="18" charset="0"/>
                                  <a:ea typeface="Cambria Math"/>
                                  <a:cs typeface="Times New Roman" pitchFamily="18" charset="0"/>
                                </a:rPr>
                              </m:ctrlPr>
                            </m:fPr>
                            <m:num>
                              <m:r>
                                <a:rPr lang="en-US" altLang="zh-CN" b="0" i="1" smtClean="0">
                                  <a:latin typeface="Cambria Math"/>
                                  <a:ea typeface="Cambria Math"/>
                                  <a:cs typeface="Times New Roman" pitchFamily="18" charset="0"/>
                                </a:rPr>
                                <m:t>1</m:t>
                              </m:r>
                            </m:num>
                            <m:den>
                              <m:rad>
                                <m:radPr>
                                  <m:degHide m:val="on"/>
                                  <m:ctrlPr>
                                    <a:rPr lang="en-US" altLang="zh-CN" i="1" smtClean="0">
                                      <a:latin typeface="Cambria Math" panose="02040503050406030204" pitchFamily="18" charset="0"/>
                                      <a:ea typeface="Cambria Math"/>
                                      <a:cs typeface="Times New Roman" pitchFamily="18" charset="0"/>
                                    </a:rPr>
                                  </m:ctrlPr>
                                </m:radPr>
                                <m:deg/>
                                <m:e>
                                  <m:r>
                                    <a:rPr lang="en-US" altLang="zh-CN" b="0" i="1" smtClean="0">
                                      <a:latin typeface="Cambria Math"/>
                                      <a:ea typeface="Cambria Math"/>
                                      <a:cs typeface="Times New Roman" pitchFamily="18" charset="0"/>
                                    </a:rPr>
                                    <m:t>2</m:t>
                                  </m:r>
                                  <m:r>
                                    <a:rPr lang="zh-CN" altLang="en-US" b="0" i="1" smtClean="0">
                                      <a:latin typeface="Cambria Math"/>
                                      <a:ea typeface="Cambria Math"/>
                                      <a:cs typeface="Times New Roman" pitchFamily="18" charset="0"/>
                                    </a:rPr>
                                    <m:t>𝜋</m:t>
                                  </m:r>
                                </m:e>
                              </m:rad>
                              <m:r>
                                <a:rPr lang="en-US" altLang="zh-CN" i="1" smtClean="0">
                                  <a:latin typeface="Cambria Math"/>
                                  <a:ea typeface="Cambria Math"/>
                                  <a:cs typeface="Times New Roman" pitchFamily="18" charset="0"/>
                                </a:rPr>
                                <m:t>∙</m:t>
                              </m:r>
                              <m:r>
                                <a:rPr lang="zh-CN" altLang="en-US" i="1" smtClean="0">
                                  <a:latin typeface="Cambria Math"/>
                                  <a:ea typeface="Cambria Math"/>
                                  <a:cs typeface="Times New Roman" pitchFamily="18" charset="0"/>
                                </a:rPr>
                                <m:t>𝜎</m:t>
                              </m:r>
                            </m:den>
                          </m:f>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r>
                                <a:rPr lang="en-US" altLang="zh-CN" i="1">
                                  <a:latin typeface="Cambria Math"/>
                                  <a:ea typeface="Cambria Math"/>
                                  <a:cs typeface="Times New Roman" pitchFamily="18" charset="0"/>
                                </a:rPr>
                                <m:t>𝑒</m:t>
                              </m:r>
                            </m:e>
                            <m:sup>
                              <m:f>
                                <m:fPr>
                                  <m:ctrlPr>
                                    <a:rPr lang="en-US" altLang="zh-CN" i="1">
                                      <a:latin typeface="Cambria Math" panose="02040503050406030204" pitchFamily="18" charset="0"/>
                                      <a:ea typeface="Cambria Math"/>
                                      <a:cs typeface="Times New Roman" pitchFamily="18" charset="0"/>
                                    </a:rPr>
                                  </m:ctrlPr>
                                </m:fPr>
                                <m:num>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a:latin typeface="Cambria Math" panose="02040503050406030204" pitchFamily="18" charset="0"/>
                                              <a:ea typeface="Cambria Math"/>
                                              <a:cs typeface="Times New Roman" pitchFamily="18" charset="0"/>
                                            </a:rPr>
                                          </m:ctrlPr>
                                        </m:dPr>
                                        <m:e>
                                          <m:r>
                                            <a:rPr lang="en-US" altLang="zh-CN" i="1">
                                              <a:latin typeface="Cambria Math"/>
                                              <a:ea typeface="Cambria Math"/>
                                              <a:cs typeface="Times New Roman" pitchFamily="18" charset="0"/>
                                            </a:rPr>
                                            <m:t>𝑥</m:t>
                                          </m:r>
                                          <m:r>
                                            <a:rPr lang="en-US" altLang="zh-CN" i="1">
                                              <a:latin typeface="Cambria Math"/>
                                              <a:ea typeface="Cambria Math"/>
                                              <a:cs typeface="Times New Roman" pitchFamily="18" charset="0"/>
                                            </a:rPr>
                                            <m:t>−</m:t>
                                          </m:r>
                                          <m:d>
                                            <m:dPr>
                                              <m:ctrlPr>
                                                <a:rPr lang="en-US" altLang="zh-CN" i="1" smtClean="0">
                                                  <a:latin typeface="Cambria Math" panose="02040503050406030204" pitchFamily="18" charset="0"/>
                                                  <a:ea typeface="Cambria Math"/>
                                                  <a:cs typeface="Times New Roman" pitchFamily="18" charset="0"/>
                                                </a:rPr>
                                              </m:ctrlPr>
                                            </m:dPr>
                                            <m:e>
                                              <m:r>
                                                <a:rPr lang="zh-CN" altLang="en-US" i="1" smtClean="0">
                                                  <a:latin typeface="Cambria Math"/>
                                                  <a:ea typeface="Cambria Math"/>
                                                  <a:cs typeface="Times New Roman" pitchFamily="18" charset="0"/>
                                                </a:rPr>
                                                <m:t>𝜇</m:t>
                                              </m:r>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𝑆𝐸</m:t>
                                              </m:r>
                                            </m:e>
                                          </m:d>
                                        </m:e>
                                      </m:d>
                                    </m:e>
                                    <m:sup>
                                      <m:r>
                                        <a:rPr lang="en-US" altLang="zh-CN" i="1">
                                          <a:latin typeface="Cambria Math"/>
                                          <a:ea typeface="Cambria Math"/>
                                          <a:cs typeface="Times New Roman" pitchFamily="18" charset="0"/>
                                        </a:rPr>
                                        <m:t>2</m:t>
                                      </m:r>
                                    </m:sup>
                                  </m:sSup>
                                </m:num>
                                <m:den>
                                  <m:r>
                                    <a:rPr lang="en-US" altLang="zh-CN" i="1">
                                      <a:latin typeface="Cambria Math"/>
                                      <a:ea typeface="Cambria Math"/>
                                      <a:cs typeface="Times New Roman" pitchFamily="18" charset="0"/>
                                    </a:rPr>
                                    <m:t>2∙</m:t>
                                  </m:r>
                                  <m:sSup>
                                    <m:sSupPr>
                                      <m:ctrlPr>
                                        <a:rPr lang="en-US" altLang="zh-CN" i="1">
                                          <a:latin typeface="Cambria Math" panose="02040503050406030204" pitchFamily="18" charset="0"/>
                                          <a:ea typeface="Cambria Math"/>
                                          <a:cs typeface="Times New Roman" pitchFamily="18" charset="0"/>
                                        </a:rPr>
                                      </m:ctrlPr>
                                    </m:sSupPr>
                                    <m:e>
                                      <m:r>
                                        <a:rPr lang="zh-CN" altLang="en-US" i="1">
                                          <a:latin typeface="Cambria Math"/>
                                          <a:ea typeface="Cambria Math"/>
                                          <a:cs typeface="Times New Roman" pitchFamily="18" charset="0"/>
                                        </a:rPr>
                                        <m:t>𝜎</m:t>
                                      </m:r>
                                    </m:e>
                                    <m:sup>
                                      <m:r>
                                        <a:rPr lang="en-US" altLang="zh-CN" i="1">
                                          <a:latin typeface="Cambria Math"/>
                                          <a:ea typeface="Cambria Math"/>
                                          <a:cs typeface="Times New Roman" pitchFamily="18" charset="0"/>
                                        </a:rPr>
                                        <m:t>2</m:t>
                                      </m:r>
                                    </m:sup>
                                  </m:sSup>
                                </m:den>
                              </m:f>
                            </m:sup>
                          </m:sSup>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𝑑𝑥</m:t>
                          </m:r>
                        </m:e>
                      </m:nary>
                    </m:oMath>
                  </a14:m>
                  <a:endParaRPr lang="en-US" altLang="zh-CN" dirty="0">
                    <a:solidFill>
                      <a:sysClr val="windowText" lastClr="000000"/>
                    </a:solidFill>
                    <a:latin typeface="Times New Roman" pitchFamily="18" charset="0"/>
                    <a:cs typeface="Times New Roman" pitchFamily="18" charset="0"/>
                  </a:endParaRPr>
                </a:p>
              </p:txBody>
            </p:sp>
          </mc:Choice>
          <mc:Fallback xmlns="">
            <p:sp>
              <p:nvSpPr>
                <p:cNvPr id="55" name="Rectangle 14"/>
                <p:cNvSpPr>
                  <a:spLocks noRot="1" noChangeAspect="1" noMove="1" noResize="1" noEditPoints="1" noAdjustHandles="1" noChangeArrowheads="1" noChangeShapeType="1" noTextEdit="1"/>
                </p:cNvSpPr>
                <p:nvPr/>
              </p:nvSpPr>
              <p:spPr bwMode="auto">
                <a:xfrm>
                  <a:off x="930181" y="4906079"/>
                  <a:ext cx="4302002" cy="568554"/>
                </a:xfrm>
                <a:prstGeom prst="rect">
                  <a:avLst/>
                </a:prstGeom>
                <a:blipFill rotWithShape="1">
                  <a:blip r:embed="rId4"/>
                  <a:stretch>
                    <a:fillRect t="-15054" b="-741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2" name="组合 1"/>
          <p:cNvGrpSpPr/>
          <p:nvPr/>
        </p:nvGrpSpPr>
        <p:grpSpPr>
          <a:xfrm>
            <a:off x="5714355" y="1843928"/>
            <a:ext cx="5346407" cy="3620692"/>
            <a:chOff x="5766503" y="1871638"/>
            <a:chExt cx="5346407" cy="3620692"/>
          </a:xfrm>
        </p:grpSpPr>
        <p:pic>
          <p:nvPicPr>
            <p:cNvPr id="757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503" y="1871638"/>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14"/>
            <p:cNvSpPr>
              <a:spLocks noChangeArrowheads="1"/>
            </p:cNvSpPr>
            <p:nvPr/>
          </p:nvSpPr>
          <p:spPr bwMode="auto">
            <a:xfrm>
              <a:off x="7675667" y="3021202"/>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n-US" altLang="zh-TW" sz="10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33" name="Rectangle 14"/>
            <p:cNvSpPr>
              <a:spLocks noChangeArrowheads="1"/>
            </p:cNvSpPr>
            <p:nvPr/>
          </p:nvSpPr>
          <p:spPr bwMode="auto">
            <a:xfrm>
              <a:off x="5789852" y="2650251"/>
              <a:ext cx="169494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altLang="zh-CN" i="1" dirty="0">
                  <a:solidFill>
                    <a:sysClr val="windowText" lastClr="000000"/>
                  </a:solidFill>
                  <a:latin typeface="Times New Roman" pitchFamily="18" charset="0"/>
                  <a:cs typeface="Times New Roman" pitchFamily="18" charset="0"/>
                </a:rPr>
                <a:t>Data with Random</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Error</a:t>
              </a:r>
            </a:p>
          </p:txBody>
        </p:sp>
        <p:sp>
          <p:nvSpPr>
            <p:cNvPr id="34" name="Rectangle 14"/>
            <p:cNvSpPr>
              <a:spLocks noChangeArrowheads="1"/>
            </p:cNvSpPr>
            <p:nvPr/>
          </p:nvSpPr>
          <p:spPr bwMode="auto">
            <a:xfrm>
              <a:off x="6749109" y="1916434"/>
              <a:ext cx="1283298"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altLang="zh-CN" i="1" dirty="0">
                  <a:solidFill>
                    <a:sysClr val="windowText" lastClr="000000"/>
                  </a:solidFill>
                  <a:latin typeface="Times New Roman" pitchFamily="18" charset="0"/>
                  <a:cs typeface="Times New Roman" pitchFamily="18" charset="0"/>
                </a:rPr>
                <a:t>Error - free</a:t>
              </a:r>
            </a:p>
          </p:txBody>
        </p:sp>
        <p:sp>
          <p:nvSpPr>
            <p:cNvPr id="35" name="Rectangle 14"/>
            <p:cNvSpPr>
              <a:spLocks noChangeArrowheads="1"/>
            </p:cNvSpPr>
            <p:nvPr/>
          </p:nvSpPr>
          <p:spPr bwMode="auto">
            <a:xfrm>
              <a:off x="8822029" y="2259697"/>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a:solidFill>
                    <a:sysClr val="windowText" lastClr="000000"/>
                  </a:solidFill>
                  <a:latin typeface="Times New Roman" pitchFamily="18" charset="0"/>
                  <a:cs typeface="Times New Roman" pitchFamily="18" charset="0"/>
                </a:rPr>
                <a:t>k · </a:t>
              </a:r>
              <a:r>
                <a:rPr lang="el-GR" altLang="zh-TW" sz="1000" i="1" dirty="0">
                  <a:solidFill>
                    <a:sysClr val="windowText" lastClr="000000"/>
                  </a:solidFill>
                  <a:latin typeface="Times New Roman" pitchFamily="18" charset="0"/>
                  <a:cs typeface="Times New Roman" pitchFamily="18" charset="0"/>
                </a:rPr>
                <a:t>σ</a:t>
              </a:r>
            </a:p>
          </p:txBody>
        </p:sp>
        <p:sp>
          <p:nvSpPr>
            <p:cNvPr id="36" name="Rectangle 14"/>
            <p:cNvSpPr>
              <a:spLocks noChangeArrowheads="1"/>
            </p:cNvSpPr>
            <p:nvPr/>
          </p:nvSpPr>
          <p:spPr bwMode="auto">
            <a:xfrm>
              <a:off x="9017750" y="3651283"/>
              <a:ext cx="676274" cy="356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1300" i="1" dirty="0" err="1">
                  <a:solidFill>
                    <a:sysClr val="windowText" lastClr="000000"/>
                  </a:solidFill>
                  <a:latin typeface="Times New Roman" pitchFamily="18" charset="0"/>
                  <a:cs typeface="Times New Roman" pitchFamily="18" charset="0"/>
                </a:rPr>
                <a:t>P</a:t>
              </a:r>
              <a:r>
                <a:rPr lang="en-US" altLang="zh-CN" sz="1300" i="1" baseline="-25000" dirty="0" err="1">
                  <a:solidFill>
                    <a:sysClr val="windowText" lastClr="000000"/>
                  </a:solidFill>
                  <a:latin typeface="Times New Roman" pitchFamily="18" charset="0"/>
                  <a:cs typeface="Times New Roman" pitchFamily="18" charset="0"/>
                </a:rPr>
                <a:t>fr</a:t>
              </a:r>
              <a:endParaRPr lang="zh-TW" altLang="en-US" sz="1300" i="0" baseline="-25000" dirty="0">
                <a:solidFill>
                  <a:sysClr val="windowText" lastClr="000000"/>
                </a:solidFill>
                <a:latin typeface="Times New Roman" pitchFamily="18" charset="0"/>
                <a:cs typeface="Times New Roman" pitchFamily="18" charset="0"/>
              </a:endParaRPr>
            </a:p>
          </p:txBody>
        </p:sp>
        <p:cxnSp>
          <p:nvCxnSpPr>
            <p:cNvPr id="38" name="直接箭头连接符 37"/>
            <p:cNvCxnSpPr>
              <a:stCxn id="33" idx="2"/>
            </p:cNvCxnSpPr>
            <p:nvPr/>
          </p:nvCxnSpPr>
          <p:spPr bwMode="auto">
            <a:xfrm>
              <a:off x="6637326" y="2996500"/>
              <a:ext cx="569105" cy="510264"/>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bwMode="auto">
            <a:xfrm>
              <a:off x="7521609" y="2223122"/>
              <a:ext cx="432000" cy="317475"/>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sp>
          <p:nvSpPr>
            <p:cNvPr id="41" name="Rectangle 14"/>
            <p:cNvSpPr>
              <a:spLocks noChangeArrowheads="1"/>
            </p:cNvSpPr>
            <p:nvPr/>
          </p:nvSpPr>
          <p:spPr bwMode="auto">
            <a:xfrm>
              <a:off x="7625129" y="4136693"/>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TW" sz="1200" i="1" dirty="0">
                  <a:solidFill>
                    <a:sysClr val="windowText" lastClr="000000"/>
                  </a:solidFill>
                  <a:latin typeface="Times New Roman" pitchFamily="18" charset="0"/>
                  <a:cs typeface="Times New Roman" pitchFamily="18" charset="0"/>
                </a:rPr>
                <a:t>σ</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2" name="Rectangle 14"/>
            <p:cNvSpPr>
              <a:spLocks noChangeArrowheads="1"/>
            </p:cNvSpPr>
            <p:nvPr/>
          </p:nvSpPr>
          <p:spPr bwMode="auto">
            <a:xfrm>
              <a:off x="8212939" y="4136942"/>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p>
          </p:txBody>
        </p:sp>
        <p:sp>
          <p:nvSpPr>
            <p:cNvPr id="43" name="Rectangle 14"/>
            <p:cNvSpPr>
              <a:spLocks noChangeArrowheads="1"/>
            </p:cNvSpPr>
            <p:nvPr/>
          </p:nvSpPr>
          <p:spPr bwMode="auto">
            <a:xfrm>
              <a:off x="7329781" y="4136693"/>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4" name="右大括号 43"/>
            <p:cNvSpPr/>
            <p:nvPr/>
          </p:nvSpPr>
          <p:spPr bwMode="auto">
            <a:xfrm rot="16200000" flipV="1">
              <a:off x="7664381" y="3917402"/>
              <a:ext cx="90000" cy="280800"/>
            </a:xfrm>
            <a:prstGeom prst="rightBrace">
              <a:avLst/>
            </a:prstGeom>
            <a:ln w="508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Rectangle 14"/>
            <p:cNvSpPr>
              <a:spLocks noChangeArrowheads="1"/>
            </p:cNvSpPr>
            <p:nvPr/>
          </p:nvSpPr>
          <p:spPr bwMode="auto">
            <a:xfrm>
              <a:off x="7484799" y="4578925"/>
              <a:ext cx="1044070"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baseline="-25000" dirty="0">
                <a:solidFill>
                  <a:sysClr val="windowText" lastClr="000000"/>
                </a:solidFill>
                <a:latin typeface="Times New Roman" pitchFamily="18" charset="0"/>
                <a:cs typeface="Times New Roman" pitchFamily="18" charset="0"/>
              </a:endParaRPr>
            </a:p>
          </p:txBody>
        </p:sp>
        <p:sp>
          <p:nvSpPr>
            <p:cNvPr id="46" name="右大括号 45"/>
            <p:cNvSpPr/>
            <p:nvPr/>
          </p:nvSpPr>
          <p:spPr bwMode="auto">
            <a:xfrm rot="5400000">
              <a:off x="7936341" y="4090346"/>
              <a:ext cx="140987" cy="88560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Rectangle 14"/>
            <p:cNvSpPr>
              <a:spLocks noChangeArrowheads="1"/>
            </p:cNvSpPr>
            <p:nvPr/>
          </p:nvSpPr>
          <p:spPr bwMode="auto">
            <a:xfrm>
              <a:off x="7498263" y="3790035"/>
              <a:ext cx="4191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500" i="1" dirty="0">
                  <a:solidFill>
                    <a:sysClr val="windowText" lastClr="000000"/>
                  </a:solidFill>
                  <a:latin typeface="Times New Roman" pitchFamily="18" charset="0"/>
                  <a:ea typeface="宋体" pitchFamily="2" charset="-122"/>
                  <a:cs typeface="Times New Roman" pitchFamily="18" charset="0"/>
                </a:rPr>
                <a:t>RE</a:t>
              </a:r>
              <a:r>
                <a:rPr lang="en-US" altLang="zh-CN" sz="600" dirty="0">
                  <a:solidFill>
                    <a:sysClr val="windowText" lastClr="000000"/>
                  </a:solidFill>
                  <a:latin typeface="Times New Roman" pitchFamily="18" charset="0"/>
                  <a:ea typeface="宋体" pitchFamily="2" charset="-122"/>
                  <a:cs typeface="Times New Roman" pitchFamily="18" charset="0"/>
                </a:rPr>
                <a:t> </a:t>
              </a:r>
              <a:r>
                <a:rPr lang="en-US" altLang="zh-CN" sz="500" dirty="0">
                  <a:solidFill>
                    <a:sysClr val="windowText" lastClr="000000"/>
                  </a:solidFill>
                  <a:latin typeface="宋体" pitchFamily="2" charset="-122"/>
                  <a:ea typeface="宋体" pitchFamily="2" charset="-122"/>
                  <a:cs typeface="Times New Roman" pitchFamily="18" charset="0"/>
                </a:rPr>
                <a:t>- </a:t>
              </a:r>
              <a:r>
                <a:rPr lang="el-GR" altLang="zh-CN" sz="800" i="1" dirty="0">
                  <a:solidFill>
                    <a:sysClr val="windowText" lastClr="000000"/>
                  </a:solidFill>
                  <a:latin typeface="Times New Roman" pitchFamily="18" charset="0"/>
                  <a:ea typeface="宋体" pitchFamily="2" charset="-122"/>
                  <a:cs typeface="Times New Roman" pitchFamily="18" charset="0"/>
                </a:rPr>
                <a:t>σ</a:t>
              </a:r>
              <a:endParaRPr lang="zh-TW" altLang="en-US" sz="600" baseline="-25000" dirty="0">
                <a:solidFill>
                  <a:sysClr val="windowText" lastClr="000000"/>
                </a:solidFill>
                <a:latin typeface="Times New Roman" pitchFamily="18" charset="0"/>
                <a:cs typeface="Times New Roman" pitchFamily="18" charset="0"/>
              </a:endParaRPr>
            </a:p>
          </p:txBody>
        </p:sp>
        <p:sp>
          <p:nvSpPr>
            <p:cNvPr id="49" name="Rectangle 14"/>
            <p:cNvSpPr>
              <a:spLocks noChangeArrowheads="1"/>
            </p:cNvSpPr>
            <p:nvPr/>
          </p:nvSpPr>
          <p:spPr bwMode="auto">
            <a:xfrm>
              <a:off x="9569758" y="2258042"/>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l-GR" altLang="zh-TW" sz="1000" i="1" dirty="0">
                <a:solidFill>
                  <a:sysClr val="windowText" lastClr="000000"/>
                </a:solidFill>
                <a:latin typeface="Times New Roman" pitchFamily="18" charset="0"/>
                <a:cs typeface="Times New Roman" pitchFamily="18" charset="0"/>
              </a:endParaRPr>
            </a:p>
          </p:txBody>
        </p:sp>
        <p:sp>
          <p:nvSpPr>
            <p:cNvPr id="50" name="Rectangle 14"/>
            <p:cNvSpPr>
              <a:spLocks noChangeArrowheads="1"/>
            </p:cNvSpPr>
            <p:nvPr/>
          </p:nvSpPr>
          <p:spPr bwMode="auto">
            <a:xfrm>
              <a:off x="7675667" y="2296771"/>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cxnSp>
          <p:nvCxnSpPr>
            <p:cNvPr id="51" name="直接箭头连接符 50"/>
            <p:cNvCxnSpPr/>
            <p:nvPr/>
          </p:nvCxnSpPr>
          <p:spPr bwMode="auto">
            <a:xfrm flipV="1">
              <a:off x="8446632" y="2070367"/>
              <a:ext cx="0" cy="288000"/>
            </a:xfrm>
            <a:prstGeom prst="straightConnector1">
              <a:avLst/>
            </a:prstGeom>
            <a:ln w="8890">
              <a:solidFill>
                <a:srgbClr val="FF00FF">
                  <a:alpha val="30000"/>
                </a:srgbClr>
              </a:solidFill>
              <a:prstDash val="solid"/>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bwMode="auto">
            <a:xfrm flipV="1">
              <a:off x="8445364" y="2799959"/>
              <a:ext cx="0" cy="288000"/>
            </a:xfrm>
            <a:prstGeom prst="straightConnector1">
              <a:avLst/>
            </a:prstGeom>
            <a:ln w="8890">
              <a:solidFill>
                <a:srgbClr val="FF00FF">
                  <a:alpha val="30000"/>
                </a:srgbClr>
              </a:solidFill>
              <a:prstDash val="solid"/>
              <a:headEnd type="none" w="sm" len="med"/>
              <a:tailEnd type="stealth"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14"/>
                <p:cNvSpPr>
                  <a:spLocks noChangeArrowheads="1"/>
                </p:cNvSpPr>
                <p:nvPr/>
              </p:nvSpPr>
              <p:spPr bwMode="auto">
                <a:xfrm>
                  <a:off x="6323056" y="4888382"/>
                  <a:ext cx="4302002" cy="6039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probability for error detection</a:t>
                  </a:r>
                  <a:r>
                    <a:rPr lang="en-US" altLang="zh-CN" dirty="0">
                      <a:solidFill>
                        <a:sysClr val="windowText" lastClr="000000"/>
                      </a:solidFill>
                      <a:latin typeface="Times New Roman" pitchFamily="18" charset="0"/>
                      <a:cs typeface="Times New Roman" pitchFamily="18" charset="0"/>
                    </a:rPr>
                    <a:t> , </a:t>
                  </a:r>
                  <a:r>
                    <a:rPr lang="en-US" altLang="zh-CN" i="1" dirty="0" err="1">
                      <a:solidFill>
                        <a:sysClr val="windowText" lastClr="000000"/>
                      </a:solidFill>
                      <a:latin typeface="Times New Roman" pitchFamily="18" charset="0"/>
                      <a:cs typeface="Times New Roman" pitchFamily="18" charset="0"/>
                    </a:rPr>
                    <a:t>P</a:t>
                  </a:r>
                  <a:r>
                    <a:rPr lang="en-US" altLang="zh-CN" i="1" baseline="-25000" dirty="0" err="1">
                      <a:solidFill>
                        <a:sysClr val="windowText" lastClr="000000"/>
                      </a:solidFill>
                      <a:latin typeface="Times New Roman" pitchFamily="18" charset="0"/>
                      <a:cs typeface="Times New Roman" pitchFamily="18" charset="0"/>
                    </a:rPr>
                    <a:t>ed</a:t>
                  </a:r>
                  <a:r>
                    <a:rPr lang="en-US" altLang="zh-CN" dirty="0">
                      <a:solidFill>
                        <a:sysClr val="windowText" lastClr="000000"/>
                      </a:solidFill>
                      <a:latin typeface="Times New Roman" pitchFamily="18" charset="0"/>
                      <a:cs typeface="Times New Roman" pitchFamily="18" charset="0"/>
                    </a:rPr>
                    <a:t> = 1 - </a:t>
                  </a:r>
                  <a14:m>
                    <m:oMath xmlns:m="http://schemas.openxmlformats.org/officeDocument/2006/math">
                      <m:nary>
                        <m:naryPr>
                          <m:ctrlPr>
                            <a:rPr lang="en-US" altLang="zh-CN" i="1" smtClean="0">
                              <a:latin typeface="Cambria Math" panose="02040503050406030204" pitchFamily="18" charset="0"/>
                              <a:ea typeface="Cambria Math"/>
                              <a:cs typeface="Times New Roman" pitchFamily="18" charset="0"/>
                            </a:rPr>
                          </m:ctrlPr>
                        </m:naryPr>
                        <m:sub>
                          <m:r>
                            <m:rPr>
                              <m:brk m:alnAt="23"/>
                            </m:rPr>
                            <a:rPr lang="en-US" altLang="zh-CN" i="1" smtClean="0">
                              <a:latin typeface="Cambria Math"/>
                              <a:ea typeface="Cambria Math"/>
                              <a:cs typeface="Times New Roman" pitchFamily="18" charset="0"/>
                            </a:rPr>
                            <m:t>−</m:t>
                          </m:r>
                          <m:r>
                            <a:rPr lang="en-US" altLang="zh-CN" i="1" smtClean="0">
                              <a:latin typeface="Cambria Math"/>
                              <a:ea typeface="Cambria Math"/>
                              <a:cs typeface="Times New Roman" pitchFamily="18" charset="0"/>
                            </a:rPr>
                            <m:t>∞</m:t>
                          </m:r>
                        </m:sub>
                        <m:sup>
                          <m:r>
                            <a:rPr lang="en-US" altLang="zh-CN" b="0" i="1" smtClean="0">
                              <a:latin typeface="Cambria Math"/>
                              <a:ea typeface="Cambria Math"/>
                              <a:cs typeface="Times New Roman" pitchFamily="18" charset="0"/>
                            </a:rPr>
                            <m:t>𝑘</m:t>
                          </m:r>
                          <m:r>
                            <a:rPr lang="en-US" altLang="zh-CN" b="0" i="1" smtClean="0">
                              <a:latin typeface="Cambria Math"/>
                              <a:ea typeface="Cambria Math"/>
                              <a:cs typeface="Times New Roman" pitchFamily="18" charset="0"/>
                            </a:rPr>
                            <m:t>∙</m:t>
                          </m:r>
                          <m:r>
                            <a:rPr lang="zh-CN" altLang="en-US" b="0" i="1" smtClean="0">
                              <a:latin typeface="Cambria Math"/>
                              <a:ea typeface="Cambria Math"/>
                              <a:cs typeface="Times New Roman" pitchFamily="18" charset="0"/>
                            </a:rPr>
                            <m:t>𝜎</m:t>
                          </m:r>
                        </m:sup>
                        <m:e>
                          <m:f>
                            <m:fPr>
                              <m:ctrlPr>
                                <a:rPr lang="en-US" altLang="zh-CN" i="1" smtClean="0">
                                  <a:latin typeface="Cambria Math" panose="02040503050406030204" pitchFamily="18" charset="0"/>
                                  <a:ea typeface="Cambria Math"/>
                                  <a:cs typeface="Times New Roman" pitchFamily="18" charset="0"/>
                                </a:rPr>
                              </m:ctrlPr>
                            </m:fPr>
                            <m:num>
                              <m:r>
                                <a:rPr lang="en-US" altLang="zh-CN" b="0" i="1" smtClean="0">
                                  <a:latin typeface="Cambria Math"/>
                                  <a:ea typeface="Cambria Math"/>
                                  <a:cs typeface="Times New Roman" pitchFamily="18" charset="0"/>
                                </a:rPr>
                                <m:t>1</m:t>
                              </m:r>
                            </m:num>
                            <m:den>
                              <m:rad>
                                <m:radPr>
                                  <m:degHide m:val="on"/>
                                  <m:ctrlPr>
                                    <a:rPr lang="en-US" altLang="zh-CN" i="1" smtClean="0">
                                      <a:latin typeface="Cambria Math" panose="02040503050406030204" pitchFamily="18" charset="0"/>
                                      <a:ea typeface="Cambria Math"/>
                                      <a:cs typeface="Times New Roman" pitchFamily="18" charset="0"/>
                                    </a:rPr>
                                  </m:ctrlPr>
                                </m:radPr>
                                <m:deg/>
                                <m:e>
                                  <m:r>
                                    <a:rPr lang="en-US" altLang="zh-CN" b="0" i="1" smtClean="0">
                                      <a:latin typeface="Cambria Math"/>
                                      <a:ea typeface="Cambria Math"/>
                                      <a:cs typeface="Times New Roman" pitchFamily="18" charset="0"/>
                                    </a:rPr>
                                    <m:t>2</m:t>
                                  </m:r>
                                  <m:r>
                                    <a:rPr lang="zh-CN" altLang="en-US" b="0" i="1" smtClean="0">
                                      <a:latin typeface="Cambria Math"/>
                                      <a:ea typeface="Cambria Math"/>
                                      <a:cs typeface="Times New Roman" pitchFamily="18" charset="0"/>
                                    </a:rPr>
                                    <m:t>𝜋</m:t>
                                  </m:r>
                                </m:e>
                              </m:rad>
                              <m:r>
                                <a:rPr lang="en-US" altLang="zh-CN" i="1" smtClean="0">
                                  <a:latin typeface="Cambria Math"/>
                                  <a:ea typeface="Cambria Math"/>
                                  <a:cs typeface="Times New Roman" pitchFamily="18" charset="0"/>
                                </a:rPr>
                                <m:t>∙</m:t>
                              </m:r>
                              <m:d>
                                <m:dPr>
                                  <m:ctrlPr>
                                    <a:rPr lang="en-US" altLang="zh-CN" i="1" smtClean="0">
                                      <a:latin typeface="Cambria Math" panose="02040503050406030204" pitchFamily="18" charset="0"/>
                                      <a:ea typeface="Cambria Math"/>
                                      <a:cs typeface="Times New Roman" pitchFamily="18" charset="0"/>
                                    </a:rPr>
                                  </m:ctrlPr>
                                </m:dPr>
                                <m:e>
                                  <m:r>
                                    <a:rPr lang="en-US" altLang="zh-CN" b="0" i="1" smtClean="0">
                                      <a:latin typeface="Cambria Math" panose="02040503050406030204" pitchFamily="18" charset="0"/>
                                      <a:ea typeface="Cambria Math"/>
                                      <a:cs typeface="Times New Roman" pitchFamily="18" charset="0"/>
                                    </a:rPr>
                                    <m:t>𝑅𝐸</m:t>
                                  </m:r>
                                  <m:r>
                                    <a:rPr lang="en-US" altLang="zh-CN" b="0" i="1" smtClean="0">
                                      <a:latin typeface="Cambria Math" panose="02040503050406030204" pitchFamily="18" charset="0"/>
                                      <a:ea typeface="Cambria Math" panose="02040503050406030204" pitchFamily="18" charset="0"/>
                                      <a:cs typeface="Times New Roman" pitchFamily="18" charset="0"/>
                                    </a:rPr>
                                    <m:t>∙</m:t>
                                  </m:r>
                                  <m:r>
                                    <a:rPr lang="zh-CN" altLang="en-US"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r>
                                <a:rPr lang="en-US" altLang="zh-CN" i="1">
                                  <a:latin typeface="Cambria Math"/>
                                  <a:ea typeface="Cambria Math"/>
                                  <a:cs typeface="Times New Roman" pitchFamily="18" charset="0"/>
                                </a:rPr>
                                <m:t>𝑒</m:t>
                              </m:r>
                            </m:e>
                            <m:sup>
                              <m:f>
                                <m:fPr>
                                  <m:ctrlPr>
                                    <a:rPr lang="en-US" altLang="zh-CN" i="1">
                                      <a:latin typeface="Cambria Math" panose="02040503050406030204" pitchFamily="18" charset="0"/>
                                      <a:ea typeface="Cambria Math"/>
                                      <a:cs typeface="Times New Roman" pitchFamily="18" charset="0"/>
                                    </a:rPr>
                                  </m:ctrlPr>
                                </m:fPr>
                                <m:num>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a:latin typeface="Cambria Math" panose="02040503050406030204" pitchFamily="18" charset="0"/>
                                              <a:ea typeface="Cambria Math"/>
                                              <a:cs typeface="Times New Roman" pitchFamily="18" charset="0"/>
                                            </a:rPr>
                                          </m:ctrlPr>
                                        </m:dPr>
                                        <m:e>
                                          <m:r>
                                            <a:rPr lang="en-US" altLang="zh-CN" i="1">
                                              <a:latin typeface="Cambria Math"/>
                                              <a:ea typeface="Cambria Math"/>
                                              <a:cs typeface="Times New Roman" pitchFamily="18" charset="0"/>
                                            </a:rPr>
                                            <m:t>𝑥</m:t>
                                          </m:r>
                                          <m:r>
                                            <a:rPr lang="en-US" altLang="zh-CN" i="1">
                                              <a:latin typeface="Cambria Math"/>
                                              <a:ea typeface="Cambria Math"/>
                                              <a:cs typeface="Times New Roman" pitchFamily="18" charset="0"/>
                                            </a:rPr>
                                            <m:t>−</m:t>
                                          </m:r>
                                          <m:r>
                                            <a:rPr lang="zh-CN" altLang="en-US" i="1" smtClean="0">
                                              <a:latin typeface="Cambria Math"/>
                                              <a:ea typeface="Cambria Math"/>
                                              <a:cs typeface="Times New Roman" pitchFamily="18" charset="0"/>
                                            </a:rPr>
                                            <m:t>𝜇</m:t>
                                          </m:r>
                                        </m:e>
                                      </m:d>
                                    </m:e>
                                    <m:sup>
                                      <m:r>
                                        <a:rPr lang="en-US" altLang="zh-CN" i="1">
                                          <a:latin typeface="Cambria Math"/>
                                          <a:ea typeface="Cambria Math"/>
                                          <a:cs typeface="Times New Roman" pitchFamily="18" charset="0"/>
                                        </a:rPr>
                                        <m:t>2</m:t>
                                      </m:r>
                                    </m:sup>
                                  </m:sSup>
                                </m:num>
                                <m:den>
                                  <m:r>
                                    <a:rPr lang="en-US" altLang="zh-CN" i="1">
                                      <a:latin typeface="Cambria Math"/>
                                      <a:ea typeface="Cambria Math"/>
                                      <a:cs typeface="Times New Roman" pitchFamily="18" charset="0"/>
                                    </a:rPr>
                                    <m:t>2</m:t>
                                  </m:r>
                                  <m:r>
                                    <a:rPr lang="en-US" altLang="zh-CN" i="1" smtClean="0">
                                      <a:latin typeface="Cambria Math" panose="02040503050406030204" pitchFamily="18" charset="0"/>
                                      <a:ea typeface="Cambria Math" panose="02040503050406030204" pitchFamily="18" charset="0"/>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smtClean="0">
                                              <a:latin typeface="Cambria Math" panose="02040503050406030204" pitchFamily="18" charset="0"/>
                                              <a:ea typeface="Cambria Math"/>
                                              <a:cs typeface="Times New Roman" pitchFamily="18" charset="0"/>
                                            </a:rPr>
                                          </m:ctrlPr>
                                        </m:dPr>
                                        <m:e>
                                          <m:r>
                                            <a:rPr lang="en-US" altLang="zh-CN" b="0" i="1" smtClean="0">
                                              <a:latin typeface="Cambria Math"/>
                                              <a:ea typeface="Cambria Math"/>
                                              <a:cs typeface="Times New Roman" pitchFamily="18" charset="0"/>
                                            </a:rPr>
                                            <m:t>𝑅𝐸</m:t>
                                          </m:r>
                                          <m:r>
                                            <a:rPr lang="en-US" altLang="zh-CN" b="0" i="1" smtClean="0">
                                              <a:latin typeface="Cambria Math" panose="02040503050406030204" pitchFamily="18" charset="0"/>
                                              <a:ea typeface="Cambria Math" panose="02040503050406030204" pitchFamily="18" charset="0"/>
                                              <a:cs typeface="Times New Roman" pitchFamily="18" charset="0"/>
                                            </a:rPr>
                                            <m:t>∙</m:t>
                                          </m:r>
                                          <m:r>
                                            <a:rPr lang="zh-CN" altLang="en-US"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i="1">
                                          <a:latin typeface="Cambria Math"/>
                                          <a:ea typeface="Cambria Math"/>
                                          <a:cs typeface="Times New Roman" pitchFamily="18" charset="0"/>
                                        </a:rPr>
                                        <m:t>2</m:t>
                                      </m:r>
                                    </m:sup>
                                  </m:sSup>
                                </m:den>
                              </m:f>
                            </m:sup>
                          </m:sSup>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𝑑𝑥</m:t>
                          </m:r>
                        </m:e>
                      </m:nary>
                    </m:oMath>
                  </a14:m>
                  <a:endParaRPr lang="en-US" altLang="zh-CN" dirty="0">
                    <a:solidFill>
                      <a:sysClr val="windowText" lastClr="000000"/>
                    </a:solidFill>
                    <a:latin typeface="Times New Roman" pitchFamily="18" charset="0"/>
                    <a:cs typeface="Times New Roman" pitchFamily="18" charset="0"/>
                  </a:endParaRPr>
                </a:p>
              </p:txBody>
            </p:sp>
          </mc:Choice>
          <mc:Fallback xmlns="">
            <p:sp>
              <p:nvSpPr>
                <p:cNvPr id="64" name="Rectangle 14"/>
                <p:cNvSpPr>
                  <a:spLocks noRot="1" noChangeAspect="1" noMove="1" noResize="1" noEditPoints="1" noAdjustHandles="1" noChangeArrowheads="1" noChangeShapeType="1" noTextEdit="1"/>
                </p:cNvSpPr>
                <p:nvPr/>
              </p:nvSpPr>
              <p:spPr bwMode="auto">
                <a:xfrm>
                  <a:off x="6323056" y="4888382"/>
                  <a:ext cx="4302002" cy="603948"/>
                </a:xfrm>
                <a:prstGeom prst="rect">
                  <a:avLst/>
                </a:prstGeom>
                <a:blipFill rotWithShape="0">
                  <a:blip r:embed="rId6"/>
                  <a:stretch>
                    <a:fillRect t="-11111" b="-6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85387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992" y="1227912"/>
            <a:ext cx="6593708" cy="465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9" name="组合 41026"/>
          <p:cNvGrpSpPr>
            <a:grpSpLocks/>
          </p:cNvGrpSpPr>
          <p:nvPr/>
        </p:nvGrpSpPr>
        <p:grpSpPr bwMode="auto">
          <a:xfrm>
            <a:off x="2222500" y="1387254"/>
            <a:ext cx="7813675" cy="4265615"/>
            <a:chOff x="2222917" y="1434654"/>
            <a:chExt cx="7813151" cy="4265414"/>
          </a:xfrm>
        </p:grpSpPr>
        <p:sp>
          <p:nvSpPr>
            <p:cNvPr id="8" name="矩形 7"/>
            <p:cNvSpPr/>
            <p:nvPr/>
          </p:nvSpPr>
          <p:spPr bwMode="auto">
            <a:xfrm>
              <a:off x="8734405" y="4043341"/>
              <a:ext cx="1301663" cy="1657273"/>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橫坐標為臨界系統誤差，對應縱坐標的誤差檢出率，可查出每種質控規則當誤差檢出率大於百分之九十時，其對應的臨界系統誤差</a:t>
              </a:r>
              <a:r>
                <a:rPr lang="zh-CN" altLang="en-US" sz="900" dirty="0">
                  <a:solidFill>
                    <a:schemeClr val="tx1"/>
                  </a:solidFill>
                  <a:latin typeface="宋体" pitchFamily="2" charset="-122"/>
                  <a:ea typeface="宋体" pitchFamily="2" charset="-122"/>
                </a:rPr>
                <a:t>（</a:t>
              </a:r>
              <a:r>
                <a:rPr lang="en-US" altLang="zh-CN" sz="900" dirty="0">
                  <a:solidFill>
                    <a:schemeClr val="tx1"/>
                  </a:solidFill>
                  <a:latin typeface="宋体" pitchFamily="2" charset="-122"/>
                  <a:ea typeface="宋体" pitchFamily="2" charset="-122"/>
                </a:rPr>
                <a:t>△</a:t>
              </a:r>
              <a:r>
                <a:rPr lang="en-US" altLang="zh-CN" sz="900" dirty="0" err="1">
                  <a:solidFill>
                    <a:schemeClr val="tx1"/>
                  </a:solidFill>
                  <a:latin typeface="宋体" pitchFamily="2" charset="-122"/>
                  <a:ea typeface="宋体" pitchFamily="2" charset="-122"/>
                </a:rPr>
                <a:t>SEc</a:t>
              </a:r>
              <a:r>
                <a:rPr lang="zh-CN" altLang="en-US" sz="900" dirty="0">
                  <a:solidFill>
                    <a:schemeClr val="tx1"/>
                  </a:solidFill>
                  <a:latin typeface="宋体" pitchFamily="2" charset="-122"/>
                  <a:ea typeface="宋体" pitchFamily="2" charset="-122"/>
                </a:rPr>
                <a:t>）</a:t>
              </a:r>
              <a:r>
                <a:rPr lang="zh-CN" altLang="en-US" sz="1100" dirty="0">
                  <a:solidFill>
                    <a:schemeClr val="tx1"/>
                  </a:solidFill>
                  <a:latin typeface="宋体" pitchFamily="2" charset="-122"/>
                  <a:ea typeface="宋体" pitchFamily="2" charset="-122"/>
                </a:rPr>
                <a:t>的值。</a:t>
              </a:r>
            </a:p>
          </p:txBody>
        </p:sp>
        <p:sp>
          <p:nvSpPr>
            <p:cNvPr id="9" name="矩形 8"/>
            <p:cNvSpPr/>
            <p:nvPr/>
          </p:nvSpPr>
          <p:spPr bwMode="auto">
            <a:xfrm>
              <a:off x="8734405" y="1435200"/>
              <a:ext cx="1301663" cy="1111198"/>
            </a:xfrm>
            <a:prstGeom prst="rect">
              <a:avLst/>
            </a:prstGeom>
            <a:noFill/>
            <a:ln w="9525">
              <a:solidFill>
                <a:srgbClr val="7030A0"/>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左圖為各質控規則分別對應各自的功效函數曲線，即每條曲線對應一種質控規則。</a:t>
              </a:r>
            </a:p>
          </p:txBody>
        </p:sp>
        <p:sp>
          <p:nvSpPr>
            <p:cNvPr id="10" name="矩形 9"/>
            <p:cNvSpPr/>
            <p:nvPr/>
          </p:nvSpPr>
          <p:spPr bwMode="auto">
            <a:xfrm>
              <a:off x="8734405" y="2806736"/>
              <a:ext cx="1301663" cy="973093"/>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功效函數曲線的截距，對應的是該質控規則，產生的假失控率。</a:t>
              </a:r>
            </a:p>
          </p:txBody>
        </p:sp>
        <p:sp>
          <p:nvSpPr>
            <p:cNvPr id="11" name="椭圆 10"/>
            <p:cNvSpPr/>
            <p:nvPr/>
          </p:nvSpPr>
          <p:spPr bwMode="auto">
            <a:xfrm>
              <a:off x="5559618" y="5087868"/>
              <a:ext cx="398436" cy="420667"/>
            </a:xfrm>
            <a:prstGeom prst="ellipse">
              <a:avLst/>
            </a:prstGeom>
            <a:solidFill>
              <a:srgbClr val="FF0000">
                <a:alpha val="0"/>
              </a:srgbClr>
            </a:solidFill>
            <a:ln w="12700">
              <a:solidFill>
                <a:srgbClr val="FF0915">
                  <a:alpha val="35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椭圆 11"/>
            <p:cNvSpPr/>
            <p:nvPr/>
          </p:nvSpPr>
          <p:spPr bwMode="auto">
            <a:xfrm>
              <a:off x="2222917" y="4762445"/>
              <a:ext cx="658769" cy="420668"/>
            </a:xfrm>
            <a:prstGeom prst="ellipse">
              <a:avLst/>
            </a:prstGeom>
            <a:solidFill>
              <a:srgbClr val="FF0000">
                <a:alpha val="0"/>
              </a:srgbClr>
            </a:solidFill>
            <a:ln w="12700">
              <a:solidFill>
                <a:srgbClr val="FF0915">
                  <a:alpha val="35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p:cNvCxnSpPr>
              <a:stCxn id="9" idx="1"/>
            </p:cNvCxnSpPr>
            <p:nvPr/>
          </p:nvCxnSpPr>
          <p:spPr bwMode="auto">
            <a:xfrm flipH="1">
              <a:off x="4515113" y="1990799"/>
              <a:ext cx="4219292" cy="942931"/>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1"/>
            </p:cNvCxnSpPr>
            <p:nvPr/>
          </p:nvCxnSpPr>
          <p:spPr bwMode="auto">
            <a:xfrm flipH="1">
              <a:off x="4734174" y="1990799"/>
              <a:ext cx="4000232" cy="1428683"/>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1"/>
              <a:endCxn id="12" idx="7"/>
            </p:cNvCxnSpPr>
            <p:nvPr/>
          </p:nvCxnSpPr>
          <p:spPr bwMode="auto">
            <a:xfrm flipH="1">
              <a:off x="2784854" y="3294076"/>
              <a:ext cx="5949551" cy="1530279"/>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1"/>
              <a:endCxn id="11" idx="6"/>
            </p:cNvCxnSpPr>
            <p:nvPr/>
          </p:nvCxnSpPr>
          <p:spPr bwMode="auto">
            <a:xfrm flipH="1">
              <a:off x="5958054" y="4871978"/>
              <a:ext cx="2776351" cy="427017"/>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1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0" name="矩形 3"/>
          <p:cNvSpPr>
            <a:spLocks noChangeArrowheads="1"/>
          </p:cNvSpPr>
          <p:nvPr/>
        </p:nvSpPr>
        <p:spPr bwMode="auto">
          <a:xfrm>
            <a:off x="102828" y="359477"/>
            <a:ext cx="92914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21" name="矩形 20"/>
          <p:cNvSpPr/>
          <p:nvPr/>
        </p:nvSpPr>
        <p:spPr>
          <a:xfrm>
            <a:off x="1659321" y="616471"/>
            <a:ext cx="8351575" cy="553998"/>
          </a:xfrm>
          <a:prstGeom prst="rect">
            <a:avLst/>
          </a:prstGeom>
        </p:spPr>
        <p:txBody>
          <a:bodyPr wrap="square">
            <a:spAutoFit/>
          </a:bodyPr>
          <a:lstStyle/>
          <a:p>
            <a:pPr>
              <a:lnSpc>
                <a:spcPct val="150000"/>
              </a:lnSpc>
            </a:pPr>
            <a:r>
              <a:rPr lang="zh-TW" altLang="en-US" sz="1000" b="1" dirty="0">
                <a:latin typeface="Times New Roman" panose="02020603050405020304" pitchFamily="18" charset="0"/>
                <a:cs typeface="Times New Roman" panose="02020603050405020304" pitchFamily="18" charset="0"/>
              </a:rPr>
              <a:t>偏倚的質控功效圖 </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Power Function</a:t>
            </a:r>
            <a:r>
              <a:rPr lang="en-US" altLang="zh-TW" sz="1000" dirty="0">
                <a:latin typeface="Times New Roman" panose="02020603050405020304" pitchFamily="18" charset="0"/>
                <a:cs typeface="Times New Roman" panose="02020603050405020304" pitchFamily="18" charset="0"/>
              </a:rPr>
              <a:t> ) </a:t>
            </a:r>
            <a:r>
              <a:rPr lang="zh-TW" altLang="en-US" sz="1000" b="1" dirty="0">
                <a:latin typeface="Times New Roman" panose="02020603050405020304" pitchFamily="18" charset="0"/>
                <a:cs typeface="Times New Roman" panose="02020603050405020304" pitchFamily="18" charset="0"/>
              </a:rPr>
              <a:t>示</a:t>
            </a:r>
            <a:r>
              <a:rPr lang="zh-CN" altLang="en-US" sz="1000" b="1" dirty="0">
                <a:latin typeface="Times New Roman" panose="02020603050405020304" pitchFamily="18" charset="0"/>
                <a:cs typeface="Times New Roman" panose="02020603050405020304" pitchFamily="18" charset="0"/>
              </a:rPr>
              <a:t>意</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為</a:t>
            </a:r>
            <a:r>
              <a:rPr lang="zh-TW" altLang="en-US" sz="1000" dirty="0">
                <a:latin typeface="Times New Roman" panose="02020603050405020304" pitchFamily="18" charset="0"/>
                <a:cs typeface="Times New Roman" panose="02020603050405020304" pitchFamily="18" charset="0"/>
              </a:rPr>
              <a:t>了</a:t>
            </a:r>
            <a:r>
              <a:rPr lang="zh-CN" altLang="en-US" sz="1000" dirty="0">
                <a:latin typeface="Times New Roman" panose="02020603050405020304" pitchFamily="18" charset="0"/>
                <a:cs typeface="Times New Roman" panose="02020603050405020304" pitchFamily="18" charset="0"/>
              </a:rPr>
              <a:t>使</a:t>
            </a:r>
            <a:r>
              <a:rPr lang="zh-TW" altLang="en-US" sz="1000" dirty="0">
                <a:latin typeface="Times New Roman" panose="02020603050405020304" pitchFamily="18" charset="0"/>
                <a:cs typeface="Times New Roman" panose="02020603050405020304" pitchFamily="18" charset="0"/>
              </a:rPr>
              <a:t>計算</a:t>
            </a:r>
            <a:r>
              <a:rPr lang="zh-CN" altLang="en-US" sz="1000" dirty="0">
                <a:latin typeface="Times New Roman" panose="02020603050405020304" pitchFamily="18" charset="0"/>
                <a:cs typeface="Times New Roman" panose="02020603050405020304" pitchFamily="18" charset="0"/>
              </a:rPr>
              <a:t>簡單且只做概況示意，現做一個不合理的假設</a:t>
            </a:r>
            <a:r>
              <a:rPr lang="zh-TW" altLang="en-US" sz="1000" dirty="0">
                <a:latin typeface="Times New Roman" panose="02020603050405020304" pitchFamily="18" charset="0"/>
                <a:cs typeface="Times New Roman" panose="02020603050405020304" pitchFamily="18" charset="0"/>
              </a:rPr>
              <a:t>，假設誤差</a:t>
            </a:r>
            <a:r>
              <a:rPr lang="zh-CN" altLang="en-US" sz="1000" dirty="0">
                <a:latin typeface="Times New Roman" panose="02020603050405020304" pitchFamily="18" charset="0"/>
                <a:cs typeface="Times New Roman" panose="02020603050405020304" pitchFamily="18" charset="0"/>
              </a:rPr>
              <a:t>呈現</a:t>
            </a:r>
            <a:r>
              <a:rPr lang="en-US" altLang="zh-TW" sz="1000" dirty="0">
                <a:latin typeface="Times New Roman" panose="02020603050405020304" pitchFamily="18" charset="0"/>
                <a:cs typeface="Times New Roman" panose="02020603050405020304" pitchFamily="18" charset="0"/>
              </a:rPr>
              <a:t>[ 0 , △</a:t>
            </a:r>
            <a:r>
              <a:rPr lang="en-US" altLang="zh-TW" sz="1000" i="1" dirty="0">
                <a:latin typeface="Times New Roman" panose="02020603050405020304" pitchFamily="18" charset="0"/>
                <a:cs typeface="Times New Roman" panose="02020603050405020304" pitchFamily="18" charset="0"/>
              </a:rPr>
              <a:t>SE</a:t>
            </a:r>
            <a:r>
              <a:rPr lang="en-US" altLang="zh-TW" sz="1000" i="1" baseline="-25000" dirty="0">
                <a:latin typeface="Times New Roman" panose="02020603050405020304" pitchFamily="18" charset="0"/>
                <a:cs typeface="Times New Roman" panose="02020603050405020304" pitchFamily="18" charset="0"/>
              </a:rPr>
              <a:t>C</a:t>
            </a:r>
            <a:r>
              <a:rPr lang="en-US" altLang="zh-TW" sz="1000" dirty="0">
                <a:latin typeface="Times New Roman" panose="02020603050405020304" pitchFamily="18" charset="0"/>
                <a:cs typeface="Times New Roman" panose="02020603050405020304" pitchFamily="18" charset="0"/>
              </a:rPr>
              <a:t> ]</a:t>
            </a:r>
            <a:r>
              <a:rPr lang="zh-TW" altLang="en-US" sz="1000" dirty="0">
                <a:latin typeface="Times New Roman" panose="02020603050405020304" pitchFamily="18" charset="0"/>
                <a:cs typeface="Times New Roman" panose="02020603050405020304" pitchFamily="18" charset="0"/>
              </a:rPr>
              <a:t>兩點分佈</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Bernoulli distribution </a:t>
            </a:r>
            <a:r>
              <a:rPr lang="en-US" altLang="zh-TW"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即 </a:t>
            </a:r>
            <a:r>
              <a:rPr lang="en-US" altLang="zh-CN" sz="1000" i="1" dirty="0">
                <a:latin typeface="Times New Roman" panose="02020603050405020304" pitchFamily="18" charset="0"/>
                <a:cs typeface="Times New Roman" panose="02020603050405020304" pitchFamily="18" charset="0"/>
              </a:rPr>
              <a:t>SE</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[ 0 , </a:t>
            </a:r>
            <a:r>
              <a:rPr lang="zh-CN" altLang="en-US" sz="1000" dirty="0">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SE</a:t>
            </a:r>
            <a:r>
              <a:rPr lang="en-US" altLang="zh-CN" sz="1000" i="1" baseline="-25000" dirty="0">
                <a:latin typeface="Times New Roman" panose="02020603050405020304" pitchFamily="18" charset="0"/>
                <a:cs typeface="Times New Roman" panose="02020603050405020304" pitchFamily="18" charset="0"/>
              </a:rPr>
              <a:t>C</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同時假設誤差沒有後續效應，</a:t>
            </a:r>
            <a:r>
              <a:rPr lang="zh-CN" altLang="en-US" sz="1000" dirty="0">
                <a:latin typeface="Times New Roman" panose="02020603050405020304" pitchFamily="18" charset="0"/>
                <a:cs typeface="Times New Roman" panose="02020603050405020304" pitchFamily="18" charset="0"/>
              </a:rPr>
              <a:t>因為每支標本的</a:t>
            </a:r>
            <a:r>
              <a:rPr lang="zh-TW" altLang="en-US" sz="1000" dirty="0">
                <a:latin typeface="Times New Roman" panose="02020603050405020304" pitchFamily="18" charset="0"/>
                <a:cs typeface="Times New Roman" panose="02020603050405020304" pitchFamily="18" charset="0"/>
              </a:rPr>
              <a:t>測定值呈正態分佈</a:t>
            </a:r>
            <a:r>
              <a:rPr lang="zh-CN" altLang="en-US" sz="1000" dirty="0">
                <a:latin typeface="Times New Roman" panose="02020603050405020304" pitchFamily="18" charset="0"/>
                <a:cs typeface="Times New Roman" panose="02020603050405020304" pitchFamily="18" charset="0"/>
              </a:rPr>
              <a:t>，因此</a:t>
            </a:r>
            <a:r>
              <a:rPr lang="zh-TW" altLang="en-US" sz="10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3258033607"/>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8890">
          <a:solidFill>
            <a:srgbClr val="FF00FF">
              <a:alpha val="30000"/>
            </a:srgbClr>
          </a:solidFill>
          <a:prstDash val="solid"/>
          <a:tailEnd type="triangle" w="sm" len="sm"/>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bwMode="auto">
        <a:ln w="8890">
          <a:solidFill>
            <a:srgbClr val="FF00FF">
              <a:alpha val="30000"/>
            </a:srgbClr>
          </a:solidFill>
          <a:prstDash val="solid"/>
          <a:tailEnd type="none" w="sm" len="sm"/>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29879</TotalTime>
  <Words>34566</Words>
  <Application>Microsoft Office PowerPoint</Application>
  <PresentationFormat>自定义</PresentationFormat>
  <Paragraphs>1098</Paragraphs>
  <Slides>35</Slides>
  <Notes>35</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35</vt:i4>
      </vt:variant>
    </vt:vector>
  </HeadingPairs>
  <TitlesOfParts>
    <vt:vector size="46" baseType="lpstr">
      <vt:lpstr>Arial Unicode MS</vt:lpstr>
      <vt:lpstr>方正兰亭黑6_GBK</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診斷試驗分析過程控制設計 之 功效分析、批長度估計 quality assurance of process control based on statistics： Power、Number Batch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診斷試驗分析過程控制設計（quality assurance of process control based on statistics）之功效分析（Power）和批長度估計（Number Batch）</dc:title>
  <dc:subject>仿真、Simulation、隨機採樣、Monte Carlo、醫學、診斷、實驗室診斷、應用、in vitro diagnostic、IVD、application</dc:subject>
  <dc:creator>趙健</dc:creator>
  <cp:keywords>實驗室診斷、in vitro diagnostic、質量規範、quality specification、質量、quality、目標、target、誤差、errors、測量性能分析、performance analysis、測量、measure、功效、Power、批長度、Number Batch</cp:keywords>
  <dc:description>+8618604537694；
283640621@qq.com；</dc:description>
  <cp:lastModifiedBy>Admin</cp:lastModifiedBy>
  <cp:revision>1855</cp:revision>
  <dcterms:created xsi:type="dcterms:W3CDTF">2011-12-19T07:14:23Z</dcterms:created>
  <dcterms:modified xsi:type="dcterms:W3CDTF">2026-01-27T12:21:43Z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